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handoutMasterIdLst>
    <p:handoutMasterId r:id="rId61"/>
  </p:handoutMasterIdLst>
  <p:sldIdLst>
    <p:sldId id="256" r:id="rId2"/>
    <p:sldId id="257" r:id="rId3"/>
    <p:sldId id="340" r:id="rId4"/>
    <p:sldId id="338" r:id="rId5"/>
    <p:sldId id="336" r:id="rId6"/>
    <p:sldId id="342" r:id="rId7"/>
    <p:sldId id="305" r:id="rId8"/>
    <p:sldId id="341" r:id="rId9"/>
    <p:sldId id="383" r:id="rId10"/>
    <p:sldId id="265" r:id="rId11"/>
    <p:sldId id="275" r:id="rId12"/>
    <p:sldId id="267" r:id="rId13"/>
    <p:sldId id="348" r:id="rId14"/>
    <p:sldId id="276" r:id="rId15"/>
    <p:sldId id="314" r:id="rId16"/>
    <p:sldId id="269" r:id="rId17"/>
    <p:sldId id="271" r:id="rId18"/>
    <p:sldId id="387" r:id="rId19"/>
    <p:sldId id="301" r:id="rId20"/>
    <p:sldId id="400" r:id="rId21"/>
    <p:sldId id="355" r:id="rId22"/>
    <p:sldId id="357" r:id="rId23"/>
    <p:sldId id="356" r:id="rId24"/>
    <p:sldId id="362" r:id="rId25"/>
    <p:sldId id="380" r:id="rId26"/>
    <p:sldId id="358" r:id="rId27"/>
    <p:sldId id="363" r:id="rId28"/>
    <p:sldId id="365" r:id="rId29"/>
    <p:sldId id="372" r:id="rId30"/>
    <p:sldId id="384" r:id="rId31"/>
    <p:sldId id="367" r:id="rId32"/>
    <p:sldId id="371" r:id="rId33"/>
    <p:sldId id="373" r:id="rId34"/>
    <p:sldId id="396" r:id="rId35"/>
    <p:sldId id="397" r:id="rId36"/>
    <p:sldId id="370" r:id="rId37"/>
    <p:sldId id="374" r:id="rId38"/>
    <p:sldId id="313" r:id="rId39"/>
    <p:sldId id="375" r:id="rId40"/>
    <p:sldId id="398" r:id="rId41"/>
    <p:sldId id="376" r:id="rId42"/>
    <p:sldId id="399" r:id="rId43"/>
    <p:sldId id="377" r:id="rId44"/>
    <p:sldId id="382" r:id="rId45"/>
    <p:sldId id="391" r:id="rId46"/>
    <p:sldId id="392" r:id="rId47"/>
    <p:sldId id="393" r:id="rId48"/>
    <p:sldId id="385" r:id="rId49"/>
    <p:sldId id="388" r:id="rId50"/>
    <p:sldId id="389" r:id="rId51"/>
    <p:sldId id="390" r:id="rId52"/>
    <p:sldId id="394" r:id="rId53"/>
    <p:sldId id="395" r:id="rId54"/>
    <p:sldId id="381" r:id="rId55"/>
    <p:sldId id="360" r:id="rId56"/>
    <p:sldId id="359" r:id="rId57"/>
    <p:sldId id="366" r:id="rId58"/>
    <p:sldId id="315"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 Medlock" initials="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C9C7C6"/>
    <a:srgbClr val="FF0000"/>
    <a:srgbClr val="58B3E2"/>
    <a:srgbClr val="F4AA38"/>
    <a:srgbClr val="BFBFBF"/>
    <a:srgbClr val="E7E6E6"/>
    <a:srgbClr val="E7A125"/>
    <a:srgbClr val="5AB4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9"/>
    <p:restoredTop sz="85524"/>
  </p:normalViewPr>
  <p:slideViewPr>
    <p:cSldViewPr snapToGrid="0" snapToObjects="1">
      <p:cViewPr varScale="1">
        <p:scale>
          <a:sx n="195" d="100"/>
          <a:sy n="195" d="100"/>
        </p:scale>
        <p:origin x="42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E232C-9E42-5D4B-BA3E-E3FF08AA05B6}" type="datetimeFigureOut">
              <a:rPr lang="en-US" smtClean="0"/>
              <a:t>1/9/19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3CA59-3318-2943-88B1-C420526BD603}" type="slidenum">
              <a:rPr lang="en-US" smtClean="0"/>
              <a:t>‹#›</a:t>
            </a:fld>
            <a:endParaRPr lang="en-US"/>
          </a:p>
        </p:txBody>
      </p:sp>
    </p:spTree>
    <p:extLst>
      <p:ext uri="{BB962C8B-B14F-4D97-AF65-F5344CB8AC3E}">
        <p14:creationId xmlns:p14="http://schemas.microsoft.com/office/powerpoint/2010/main" val="1594156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E1D03-BCF2-5747-A965-27F363F4641C}" type="datetimeFigureOut">
              <a:rPr lang="en-US" smtClean="0"/>
              <a:t>1/9/19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2F63-A09C-6B4B-876E-D797E4B6718E}" type="slidenum">
              <a:rPr lang="en-US" smtClean="0"/>
              <a:t>‹#›</a:t>
            </a:fld>
            <a:endParaRPr lang="en-US" dirty="0"/>
          </a:p>
        </p:txBody>
      </p:sp>
    </p:spTree>
    <p:extLst>
      <p:ext uri="{BB962C8B-B14F-4D97-AF65-F5344CB8AC3E}">
        <p14:creationId xmlns:p14="http://schemas.microsoft.com/office/powerpoint/2010/main" val="2678613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We’ve appreciated for some time now that microbes cause diseases in humans. However, we </a:t>
            </a:r>
            <a:r>
              <a:rPr lang="en-US" baseline="0" dirty="0" err="1" smtClean="0"/>
              <a:t>aremore</a:t>
            </a:r>
            <a:r>
              <a:rPr lang="en-US" baseline="0" dirty="0" smtClean="0"/>
              <a:t> recently coming to appreciate that they are also essential for human life. All of the surfaces of the human body are teeming with microbial life, which enable development of our immune systems, improve digestion, and protect us from infectious diseases.</a:t>
            </a:r>
          </a:p>
          <a:p>
            <a:endParaRPr lang="en-US" baseline="0" dirty="0" smtClean="0"/>
          </a:p>
          <a:p>
            <a:r>
              <a:rPr lang="en-US" baseline="0" dirty="0" smtClean="0"/>
              <a:t>Together, the human “host”, the microbes that occupy them, and all of the environmental factors they share, are known as a microbiome. Within a microbiome, all of the microbial organisms inhabiting the host are known as the  microbiota.</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a:t>
            </a:fld>
            <a:endParaRPr lang="en-US" dirty="0"/>
          </a:p>
        </p:txBody>
      </p:sp>
    </p:spTree>
    <p:extLst>
      <p:ext uri="{BB962C8B-B14F-4D97-AF65-F5344CB8AC3E}">
        <p14:creationId xmlns:p14="http://schemas.microsoft.com/office/powerpoint/2010/main" val="1387579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population</a:t>
            </a:r>
            <a:r>
              <a:rPr lang="en-US" baseline="0" dirty="0" smtClean="0"/>
              <a:t> size outcomes are shown in this </a:t>
            </a:r>
            <a:r>
              <a:rPr lang="en-US" baseline="0" dirty="0" err="1" smtClean="0"/>
              <a:t>heatmap</a:t>
            </a:r>
            <a:r>
              <a:rPr lang="en-US" baseline="0" dirty="0" smtClean="0"/>
              <a:t>, where each cell indicates the abundance of each of the two species in each co-culture; the data are centered so that the monoculture abundance for each species is 0, so red indicates the species was more abundant in the co-culture and blue indicates the species was less abundant than in co-culture. So for example in this co-culture here, there was no impact on the abundance of ASF519, but ASF356 experienced a growth benefit.</a:t>
            </a:r>
            <a:endParaRPr lang="en-US" dirty="0" smtClean="0"/>
          </a:p>
          <a:p>
            <a:endParaRPr lang="en-US" baseline="0" dirty="0" smtClean="0"/>
          </a:p>
          <a:p>
            <a:r>
              <a:rPr lang="en-US" baseline="0" dirty="0" smtClean="0"/>
              <a:t>Summarizing the results across all 15 co-cultures, we see that the majority of the interactions negatively influence growth relative to monoculture, while only one co-culture had a net positive interaction. So from a resource allocation standpoint, it looks like we may have quite a bit of competition in these co-cultures with limited cooperation. Given these changes in growth in co-culture, we next sought to understand the metabolic mechanisms that might underlie them.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11</a:t>
            </a:fld>
            <a:endParaRPr lang="en-US" dirty="0"/>
          </a:p>
        </p:txBody>
      </p:sp>
    </p:spTree>
    <p:extLst>
      <p:ext uri="{BB962C8B-B14F-4D97-AF65-F5344CB8AC3E}">
        <p14:creationId xmlns:p14="http://schemas.microsoft.com/office/powerpoint/2010/main" val="410375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do this, we performed hydrogen NMR spectroscopy-based</a:t>
            </a:r>
            <a:r>
              <a:rPr lang="en-US" baseline="0" dirty="0" smtClean="0"/>
              <a:t> metabolomics on supernatants from all samples in the study. The monoculture metabolomics data allowed us to identify metabolites consumed and produced by each species in the study. When we examine the co-culture metabolomics data alongside the monoculture data, a few striking trends emerge. First, we’ll look at this trend for ASF356 and ASF519, the only pairing that resulted in a net positive effect. When we perform principal component analysis on the metabolomics data from both the monocultures for these species and their co-culture, the first principal component, which describes the largest proportion of variance, separates the two monoculture groups, and the coculture samples lie directly in the middle of this first axis. This implies that the variance captured in the first axis discriminates between each of the monocultures, and the abundances of the metabolites represented in the loadings of the first principal component in coculture are simply a mixture of the two monocultures. In contrast, the second principal component separates the monocultures from the co-cultures, which means that there is variance in the dataset introduced by the co-cultures that can’t be explained by the mixing effect observed in principal component 1.</a:t>
            </a:r>
          </a:p>
          <a:p>
            <a:endParaRPr lang="en-US" baseline="0" dirty="0" smtClean="0"/>
          </a:p>
          <a:p>
            <a:r>
              <a:rPr lang="en-US" baseline="0" dirty="0" smtClean="0"/>
              <a:t>Given this, we could just look at the loadings of the PCA and say those in PC2 are driving the growth interaction, but we need to control for changes in the population size of each species in this analysis!</a:t>
            </a:r>
          </a:p>
        </p:txBody>
      </p:sp>
      <p:sp>
        <p:nvSpPr>
          <p:cNvPr id="4" name="Slide Number Placeholder 3"/>
          <p:cNvSpPr>
            <a:spLocks noGrp="1"/>
          </p:cNvSpPr>
          <p:nvPr>
            <p:ph type="sldNum" sz="quarter" idx="10"/>
          </p:nvPr>
        </p:nvSpPr>
        <p:spPr/>
        <p:txBody>
          <a:bodyPr/>
          <a:lstStyle/>
          <a:p>
            <a:fld id="{D79E2F63-A09C-6B4B-876E-D797E4B6718E}" type="slidenum">
              <a:rPr lang="en-US" smtClean="0"/>
              <a:t>12</a:t>
            </a:fld>
            <a:endParaRPr lang="en-US" dirty="0"/>
          </a:p>
        </p:txBody>
      </p:sp>
    </p:spTree>
    <p:extLst>
      <p:ext uri="{BB962C8B-B14F-4D97-AF65-F5344CB8AC3E}">
        <p14:creationId xmlns:p14="http://schemas.microsoft.com/office/powerpoint/2010/main" val="1619218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13</a:t>
            </a:fld>
            <a:endParaRPr lang="en-US" dirty="0"/>
          </a:p>
        </p:txBody>
      </p:sp>
    </p:spTree>
    <p:extLst>
      <p:ext uri="{BB962C8B-B14F-4D97-AF65-F5344CB8AC3E}">
        <p14:creationId xmlns:p14="http://schemas.microsoft.com/office/powerpoint/2010/main" val="970714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14</a:t>
            </a:fld>
            <a:endParaRPr lang="en-US" dirty="0"/>
          </a:p>
        </p:txBody>
      </p:sp>
    </p:spTree>
    <p:extLst>
      <p:ext uri="{BB962C8B-B14F-4D97-AF65-F5344CB8AC3E}">
        <p14:creationId xmlns:p14="http://schemas.microsoft.com/office/powerpoint/2010/main" val="5289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15</a:t>
            </a:fld>
            <a:endParaRPr lang="en-US" dirty="0"/>
          </a:p>
        </p:txBody>
      </p:sp>
    </p:spTree>
    <p:extLst>
      <p:ext uri="{BB962C8B-B14F-4D97-AF65-F5344CB8AC3E}">
        <p14:creationId xmlns:p14="http://schemas.microsoft.com/office/powerpoint/2010/main" val="219859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a:t>
            </a:r>
            <a:r>
              <a:rPr lang="en-US" baseline="0" dirty="0" smtClean="0"/>
              <a:t> trying to understand how co-culture growth behavior might be explained by our metabolomics data, we examined the ConYE results for all metabolites for all co-cultures in which at least one species experienced a growth benefit. We found that these </a:t>
            </a:r>
            <a:r>
              <a:rPr lang="en-US" dirty="0" smtClean="0"/>
              <a:t>positively interacting species appeared to use their resources more efficiently in co-culture</a:t>
            </a:r>
            <a:r>
              <a:rPr lang="en-US" baseline="0" dirty="0" smtClean="0"/>
              <a:t> than in monoculture. We can present this data on a volcano plot, where the x axis describes the magnitude of the difference between the observed and expected values, so metabolites to the right were more abundant in co-culture and metabolites to the left were less abundant than expected in co-culture. The y axis describes the p-value for the comparison, so as we go up on this axis, the p value decreases, and any point above this dashed grey line has a p value lower than our significance threshold. For metabolites that either of the species in a co-culture consumed when grown in monoculture, 63% were more abundant than expected based on ConYE, implying that more biomass was produced per unit consumed of each of these metabolites. This is in sharp contrast to the opposite scenario, where only 2.7 percent of consumed metabolites were less abundant than expected.</a:t>
            </a:r>
          </a:p>
          <a:p>
            <a:r>
              <a:rPr lang="en-US" baseline="0" dirty="0" smtClean="0"/>
              <a:t>In support of our interpretation of increased efficiency in co-culture, metabolites that were produced in monoculture tended to be less abundant than expected, implying that a smaller amount of product secretion was required per unit biomass in co-culture.</a:t>
            </a:r>
          </a:p>
          <a:p>
            <a:r>
              <a:rPr lang="en-US" baseline="0" dirty="0" smtClean="0"/>
              <a:t>There are many reasons that these trends could emerge, but their existence suggest that there is substantial metabolic interaction amongst these species.</a:t>
            </a:r>
          </a:p>
          <a:p>
            <a:endParaRPr lang="en-US" baseline="0" dirty="0" smtClean="0"/>
          </a:p>
          <a:p>
            <a:r>
              <a:rPr lang="en-US" baseline="0" dirty="0" smtClean="0"/>
              <a:t>Cases where metabolites that were consumed by one species in monoculture and produced by another species in monoculture are more difficult to interpret.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16</a:t>
            </a:fld>
            <a:endParaRPr lang="en-US" dirty="0"/>
          </a:p>
        </p:txBody>
      </p:sp>
    </p:spTree>
    <p:extLst>
      <p:ext uri="{BB962C8B-B14F-4D97-AF65-F5344CB8AC3E}">
        <p14:creationId xmlns:p14="http://schemas.microsoft.com/office/powerpoint/2010/main" val="46362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17</a:t>
            </a:fld>
            <a:endParaRPr lang="en-US" dirty="0"/>
          </a:p>
        </p:txBody>
      </p:sp>
    </p:spTree>
    <p:extLst>
      <p:ext uri="{BB962C8B-B14F-4D97-AF65-F5344CB8AC3E}">
        <p14:creationId xmlns:p14="http://schemas.microsoft.com/office/powerpoint/2010/main" val="661664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our </a:t>
            </a:r>
            <a:r>
              <a:rPr lang="en-US" dirty="0" err="1" smtClean="0"/>
              <a:t>ConYE</a:t>
            </a:r>
            <a:r>
              <a:rPr lang="en-US" dirty="0" smtClean="0"/>
              <a:t> inferences and rulesets, and further motivated by ensemble-based model simulations</a:t>
            </a:r>
            <a:r>
              <a:rPr lang="en-US" baseline="0" dirty="0" smtClean="0"/>
              <a:t> and a literature search, we developed a hypothesis that within our positively interacting pair, one species produced amino acids that were co-metabolized by the second species.</a:t>
            </a:r>
          </a:p>
          <a:p>
            <a:endParaRPr lang="en-US" baseline="0" dirty="0" smtClean="0"/>
          </a:p>
          <a:p>
            <a:r>
              <a:rPr lang="en-US" baseline="0" dirty="0" smtClean="0"/>
              <a:t>We verified this activity with monoculture supplementation experiments with the putatively cross-fed amino acid pairs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18</a:t>
            </a:fld>
            <a:endParaRPr lang="en-US" dirty="0"/>
          </a:p>
        </p:txBody>
      </p:sp>
    </p:spTree>
    <p:extLst>
      <p:ext uri="{BB962C8B-B14F-4D97-AF65-F5344CB8AC3E}">
        <p14:creationId xmlns:p14="http://schemas.microsoft.com/office/powerpoint/2010/main" val="370524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Together,</a:t>
            </a:r>
            <a:r>
              <a:rPr lang="en-US" baseline="0" dirty="0" smtClean="0"/>
              <a:t> these points emphasize how the framework presented in Aim 1 advance our understanding of community function of the ASF through new data and insights, specifically guiding targeted hypothesis testing to discover a new biochemical function underlying a growth interaction.</a:t>
            </a:r>
          </a:p>
          <a:p>
            <a:endParaRPr lang="en-US" baseline="0" dirty="0" smtClean="0"/>
          </a:p>
          <a:p>
            <a:r>
              <a:rPr lang="en-US" baseline="0" dirty="0" smtClean="0"/>
              <a:t>A high throughput screening tool to generate mechanistic hypotheses that can be followed up on using more targeted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19</a:t>
            </a:fld>
            <a:endParaRPr lang="en-US" dirty="0"/>
          </a:p>
        </p:txBody>
      </p:sp>
    </p:spTree>
    <p:extLst>
      <p:ext uri="{BB962C8B-B14F-4D97-AF65-F5344CB8AC3E}">
        <p14:creationId xmlns:p14="http://schemas.microsoft.com/office/powerpoint/2010/main" val="1815310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addressed some of the gaps in identifying mechanisms responsible for interactions between</a:t>
            </a:r>
            <a:r>
              <a:rPr lang="en-US" baseline="0" dirty="0" smtClean="0"/>
              <a:t> gut microbes, we now turn to functions of the individual species and how we can prioritize our functional characterization of them in the future.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20</a:t>
            </a:fld>
            <a:endParaRPr lang="en-US" dirty="0"/>
          </a:p>
        </p:txBody>
      </p:sp>
    </p:spTree>
    <p:extLst>
      <p:ext uri="{BB962C8B-B14F-4D97-AF65-F5344CB8AC3E}">
        <p14:creationId xmlns:p14="http://schemas.microsoft.com/office/powerpoint/2010/main" val="1474431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Microbiome</a:t>
            </a:r>
            <a:r>
              <a:rPr lang="en-US" baseline="0" dirty="0" smtClean="0"/>
              <a:t> research has exploded in popularity recently—this plot describes the number of scientific publications with the keyword “Microbiome” over time. This recent growth was enabled by two independent areas of research.</a:t>
            </a:r>
          </a:p>
          <a:p>
            <a:endParaRPr lang="en-US" baseline="0" dirty="0" smtClean="0"/>
          </a:p>
          <a:p>
            <a:r>
              <a:rPr lang="en-US" baseline="0" dirty="0" smtClean="0"/>
              <a:t>The first was work on marker genes throughout the 80s. Researchers in microbial ecology were trying to find DNA sequences that they could use to easily discriminate between species of bacteria. The idea was that if there was a common gene that all bacteria needed, then they could find portions of that gene that were flexible in their sequence. During evolution, small changes were introduced to genes like this, which enabled discrimination of bacterial species based on their specific sequence of DNA in this gene. Today, the 16S </a:t>
            </a:r>
            <a:r>
              <a:rPr lang="en-US" baseline="0" dirty="0" err="1" smtClean="0"/>
              <a:t>rRNA</a:t>
            </a:r>
            <a:r>
              <a:rPr lang="en-US" baseline="0" dirty="0" smtClean="0"/>
              <a:t> gene is used most often for this kind of study.</a:t>
            </a:r>
          </a:p>
          <a:p>
            <a:endParaRPr lang="en-US" baseline="0" dirty="0" smtClean="0"/>
          </a:p>
          <a:p>
            <a:r>
              <a:rPr lang="en-US" dirty="0" smtClean="0"/>
              <a:t>The other key work required to enable microbiome researcher was catalyzed by the human genome project,</a:t>
            </a:r>
            <a:r>
              <a:rPr lang="en-US" baseline="0" dirty="0" smtClean="0"/>
              <a:t> which was declared complete in 2003. DNA sequencing technology experienced extremely rapid development during this period, which also enabled inexpensive, high-throughput sequencing for bacteria.</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a:t>
            </a:fld>
            <a:endParaRPr lang="en-US" dirty="0"/>
          </a:p>
        </p:txBody>
      </p:sp>
    </p:spTree>
    <p:extLst>
      <p:ext uri="{BB962C8B-B14F-4D97-AF65-F5344CB8AC3E}">
        <p14:creationId xmlns:p14="http://schemas.microsoft.com/office/powerpoint/2010/main" val="778953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I’ll remind you of</a:t>
            </a:r>
            <a:r>
              <a:rPr lang="en-US" baseline="0" dirty="0" smtClean="0"/>
              <a:t> the scope of the problem. There are millions of genes of unique functions within the human microbiome, and only a small percentage of them have known functions.</a:t>
            </a:r>
          </a:p>
          <a:p>
            <a:endParaRPr lang="en-US" baseline="0" dirty="0" smtClean="0"/>
          </a:p>
          <a:p>
            <a:r>
              <a:rPr lang="en-US" baseline="0" dirty="0" smtClean="0"/>
              <a:t>But, what is the goal of characterization? What can you do if you know the functions of these genes?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21</a:t>
            </a:fld>
            <a:endParaRPr lang="en-US" dirty="0"/>
          </a:p>
        </p:txBody>
      </p:sp>
    </p:spTree>
    <p:extLst>
      <p:ext uri="{BB962C8B-B14F-4D97-AF65-F5344CB8AC3E}">
        <p14:creationId xmlns:p14="http://schemas.microsoft.com/office/powerpoint/2010/main" val="1204870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biology is one framework for making use of this knowledge. In</a:t>
            </a:r>
            <a:r>
              <a:rPr lang="en-US" baseline="0" dirty="0" smtClean="0"/>
              <a:t> general, systems biology refers to the organization of biological knowledge to improve our ability to contextualize data describing an organism in the context of all of their physiology.</a:t>
            </a:r>
          </a:p>
          <a:p>
            <a:endParaRPr lang="en-US" baseline="0" dirty="0" smtClean="0"/>
          </a:p>
          <a:p>
            <a:r>
              <a:rPr lang="en-US" baseline="0" dirty="0" smtClean="0"/>
              <a:t>Genome-scale metabolic network reconstructions, or GENREs, are an example of systems biology in practice, which we’ll use throughout this aim. A GENRE is generated by annotating all of the genes in an organisms genome or that are known to occur experimentally, then assembling those annotation into a network structure, linking all of the reactions together. These networks can be formalized mathematically as a stoichiometric matrix, which describes the conversions of metabolites in every reaction in the network. Next, more complex biological functions are introduced to simulate behavior of interest, such as microbial growth. Growth is represented mathematically as production of biomass from the constituent metabolites that make it up—proteins, lipids, nucleotides, and the such. With this model in hand, we can apply numerical optimization, to identify network-wide states that enable optimal production of biomass or other phenotypes.</a:t>
            </a:r>
          </a:p>
          <a:p>
            <a:endParaRPr lang="en-US" baseline="0" dirty="0" smtClean="0"/>
          </a:p>
          <a:p>
            <a:r>
              <a:rPr lang="en-US" baseline="0" dirty="0" smtClean="0"/>
              <a:t>This modeling approach has been used widely for drug target identification or simulation of growth in varying environments, thus it has great promise for the study of metabolism of gut microbes.</a:t>
            </a:r>
            <a:endParaRPr lang="en-US" dirty="0" smtClean="0"/>
          </a:p>
          <a:p>
            <a:endParaRPr lang="en-US" dirty="0" smtClean="0"/>
          </a:p>
          <a:p>
            <a:r>
              <a:rPr lang="en-US" dirty="0" smtClean="0"/>
              <a:t>However, the quality of these models depends entirely on the quality</a:t>
            </a:r>
            <a:r>
              <a:rPr lang="en-US" baseline="0" dirty="0" smtClean="0"/>
              <a:t> of annotation. This annotation is extremely lacking for gut microbes, as we’ve discussed in the context of the entire microbiome.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22</a:t>
            </a:fld>
            <a:endParaRPr lang="en-US" dirty="0"/>
          </a:p>
        </p:txBody>
      </p:sp>
    </p:spTree>
    <p:extLst>
      <p:ext uri="{BB962C8B-B14F-4D97-AF65-F5344CB8AC3E}">
        <p14:creationId xmlns:p14="http://schemas.microsoft.com/office/powerpoint/2010/main" val="1281241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would we use these models for</a:t>
            </a:r>
            <a:r>
              <a:rPr lang="en-US" baseline="0" dirty="0" smtClean="0"/>
              <a:t> poorly-characterized gut microbes?</a:t>
            </a:r>
          </a:p>
          <a:p>
            <a:endParaRPr lang="en-US" baseline="0" dirty="0" smtClean="0"/>
          </a:p>
          <a:p>
            <a:r>
              <a:rPr lang="en-US" baseline="0" dirty="0" smtClean="0"/>
              <a:t>The key is that a computational model represents a hypothesis about how an organism functions.</a:t>
            </a:r>
          </a:p>
          <a:p>
            <a:endParaRPr lang="en-US" baseline="0" dirty="0" smtClean="0"/>
          </a:p>
          <a:p>
            <a:r>
              <a:rPr lang="en-US" baseline="0" dirty="0" smtClean="0"/>
              <a:t>When we treat models as hypotheses, it can accelerate research by helping us identify the most informative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23</a:t>
            </a:fld>
            <a:endParaRPr lang="en-US" dirty="0"/>
          </a:p>
        </p:txBody>
      </p:sp>
    </p:spTree>
    <p:extLst>
      <p:ext uri="{BB962C8B-B14F-4D97-AF65-F5344CB8AC3E}">
        <p14:creationId xmlns:p14="http://schemas.microsoft.com/office/powerpoint/2010/main" val="1176289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demonstrate this </a:t>
            </a:r>
            <a:r>
              <a:rPr lang="en-US" dirty="0" err="1" smtClean="0"/>
              <a:t>witha</a:t>
            </a:r>
            <a:r>
              <a:rPr lang="en-US" dirty="0" smtClean="0"/>
              <a:t> n example.</a:t>
            </a:r>
            <a:r>
              <a:rPr lang="en-US" baseline="0" dirty="0" smtClean="0"/>
              <a:t> Say you’re driving this green car, and this blue car is tailgating you.</a:t>
            </a:r>
          </a:p>
          <a:p>
            <a:endParaRPr lang="en-US" baseline="0" dirty="0" smtClean="0"/>
          </a:p>
          <a:p>
            <a:r>
              <a:rPr lang="en-US" baseline="0" dirty="0" smtClean="0"/>
              <a:t>One potential hypothesis that explains this behavior is that the blue driver is late for work. You are a bystander.</a:t>
            </a:r>
          </a:p>
          <a:p>
            <a:endParaRPr lang="en-US" baseline="0" dirty="0" smtClean="0"/>
          </a:p>
          <a:p>
            <a:r>
              <a:rPr lang="en-US" baseline="0" dirty="0" smtClean="0"/>
              <a:t>Another hypothesis is that the blue driver is suffering from road rage.</a:t>
            </a:r>
          </a:p>
          <a:p>
            <a:endParaRPr lang="en-US" baseline="0" dirty="0" smtClean="0"/>
          </a:p>
          <a:p>
            <a:r>
              <a:rPr lang="en-US" baseline="0" dirty="0" smtClean="0"/>
              <a:t>You can perform an experiment based on these hypotheses to gain more information and reduce your uncertainty—pull over and see if they pass.</a:t>
            </a:r>
          </a:p>
          <a:p>
            <a:endParaRPr lang="en-US" baseline="0" dirty="0" smtClean="0"/>
          </a:p>
          <a:p>
            <a:r>
              <a:rPr lang="en-US" baseline="0" dirty="0" smtClean="0"/>
              <a:t>If they pass, hypothesis 1 is likely correct.</a:t>
            </a:r>
          </a:p>
          <a:p>
            <a:endParaRPr lang="en-US" baseline="0" dirty="0" smtClean="0"/>
          </a:p>
          <a:p>
            <a:r>
              <a:rPr lang="en-US" baseline="0" dirty="0" smtClean="0"/>
              <a:t>If they don’t pass and they start following you, hypothesis 2 is probably correct. Don’t get out of your car.</a:t>
            </a:r>
          </a:p>
          <a:p>
            <a:endParaRPr lang="en-US" baseline="0" dirty="0" smtClean="0"/>
          </a:p>
          <a:p>
            <a:r>
              <a:rPr lang="en-US" baseline="0" dirty="0" smtClean="0"/>
              <a:t>This example demonstrates how formulating hypotheses can help us make decisions, but it also demonstrates and important concept we’ll use moving forward—considering multiple hypotheses generally improves decision-making.</a:t>
            </a:r>
            <a:endParaRPr lang="en-US" dirty="0" smtClean="0"/>
          </a:p>
        </p:txBody>
      </p:sp>
      <p:sp>
        <p:nvSpPr>
          <p:cNvPr id="4" name="Slide Number Placeholder 3"/>
          <p:cNvSpPr>
            <a:spLocks noGrp="1"/>
          </p:cNvSpPr>
          <p:nvPr>
            <p:ph type="sldNum" sz="quarter" idx="10"/>
          </p:nvPr>
        </p:nvSpPr>
        <p:spPr/>
        <p:txBody>
          <a:bodyPr/>
          <a:lstStyle/>
          <a:p>
            <a:fld id="{D79E2F63-A09C-6B4B-876E-D797E4B6718E}" type="slidenum">
              <a:rPr lang="en-US" smtClean="0"/>
              <a:t>24</a:t>
            </a:fld>
            <a:endParaRPr lang="en-US" dirty="0"/>
          </a:p>
        </p:txBody>
      </p:sp>
    </p:spTree>
    <p:extLst>
      <p:ext uri="{BB962C8B-B14F-4D97-AF65-F5344CB8AC3E}">
        <p14:creationId xmlns:p14="http://schemas.microsoft.com/office/powerpoint/2010/main" val="891796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does this logic come about when using</a:t>
            </a:r>
            <a:r>
              <a:rPr lang="en-US" baseline="0" dirty="0" smtClean="0"/>
              <a:t> metabolic networks?</a:t>
            </a:r>
            <a:endParaRPr lang="en-US" baseline="0" dirty="0" smtClean="0"/>
          </a:p>
          <a:p>
            <a:endParaRPr lang="en-US" baseline="0" dirty="0" smtClean="0"/>
          </a:p>
          <a:p>
            <a:r>
              <a:rPr lang="en-US" baseline="0" dirty="0" smtClean="0"/>
              <a:t>Imagine we have this </a:t>
            </a:r>
            <a:r>
              <a:rPr lang="en-US" baseline="0" dirty="0" smtClean="0"/>
              <a:t>toy network, in which three metabolites are imported, and a 4th metabolite is used to produce biomass. In it's current state, the network is incapable of carrying flux through to produce M4, yet we know that the organism is able to grow in this media condition. One way to fill this gap might be by adding this particular reaction in solution 1, which converts m1 and M2 to M4. Alternatively, we could add this other reaction, in solution 2, which converts M2 and M3 to M4 and M1. In the absence of additional evidence, we have no way of determining whether solution 1 or solution 2 is more likely.</a:t>
            </a:r>
            <a:endParaRPr lang="en-US" dirty="0" smtClean="0"/>
          </a:p>
          <a:p>
            <a:endParaRPr lang="en-US" dirty="0" smtClean="0"/>
          </a:p>
          <a:p>
            <a:r>
              <a:rPr lang="en-US" dirty="0" smtClean="0"/>
              <a:t>Phrased</a:t>
            </a:r>
            <a:r>
              <a:rPr lang="en-US" baseline="0" dirty="0" smtClean="0"/>
              <a:t> another way, adding the first reaction to our network gives us hypothesis 1, whereas adding the other network gives us hypothesis 2.</a:t>
            </a:r>
            <a:endParaRPr lang="en-US" dirty="0" smtClean="0"/>
          </a:p>
          <a:p>
            <a:endParaRPr lang="en-US" baseline="0" dirty="0" smtClean="0"/>
          </a:p>
          <a:p>
            <a:r>
              <a:rPr lang="en-US" baseline="0" dirty="0" smtClean="0"/>
              <a:t>Now, keep in mind that GENREs or networks for gut microbes have many gaps due to how little we know about them—this generally results in </a:t>
            </a:r>
            <a:r>
              <a:rPr lang="en-US" baseline="0" dirty="0" err="1" smtClean="0"/>
              <a:t>thousnads</a:t>
            </a:r>
            <a:r>
              <a:rPr lang="en-US" baseline="0" dirty="0" smtClean="0"/>
              <a:t> of alternative ways to fill those gaps.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25</a:t>
            </a:fld>
            <a:endParaRPr lang="en-US" dirty="0"/>
          </a:p>
        </p:txBody>
      </p:sp>
    </p:spTree>
    <p:extLst>
      <p:ext uri="{BB962C8B-B14F-4D97-AF65-F5344CB8AC3E}">
        <p14:creationId xmlns:p14="http://schemas.microsoft.com/office/powerpoint/2010/main" val="2119708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dig deeper into how we construct</a:t>
            </a:r>
            <a:r>
              <a:rPr lang="en-US" baseline="0" dirty="0" smtClean="0"/>
              <a:t> multiple hypotheses for GENREs.</a:t>
            </a:r>
          </a:p>
          <a:p>
            <a:endParaRPr lang="en-US" baseline="0" dirty="0" smtClean="0"/>
          </a:p>
          <a:p>
            <a:r>
              <a:rPr lang="en-US" baseline="0" dirty="0" smtClean="0"/>
              <a:t>We can start with a draft GENRE composed of reactions an organism that is poorly understood catalyzes. If we have experimental data for conditions that the organism grow in, we can model this scenario computationally and identify the gaps </a:t>
            </a:r>
            <a:r>
              <a:rPr lang="en-US" baseline="0" dirty="0" err="1" smtClean="0"/>
              <a:t>int</a:t>
            </a:r>
            <a:r>
              <a:rPr lang="en-US" baseline="0" dirty="0" smtClean="0"/>
              <a:t> eh network that must be filled to enable growth.</a:t>
            </a:r>
          </a:p>
          <a:p>
            <a:endParaRPr lang="en-US" baseline="0" dirty="0" smtClean="0"/>
          </a:p>
          <a:p>
            <a:r>
              <a:rPr lang="en-US" baseline="0" dirty="0" smtClean="0"/>
              <a:t>After doing this for one media condition, we can cycle to the next, iteratively adding reactions to enable growth on each condition until we’ve exhausted all conditions. At the end, we have a network with additional </a:t>
            </a:r>
            <a:r>
              <a:rPr lang="en-US" baseline="0" dirty="0" err="1" smtClean="0"/>
              <a:t>gapfilled</a:t>
            </a:r>
            <a:r>
              <a:rPr lang="en-US" baseline="0" dirty="0" smtClean="0"/>
              <a:t> reactions that can simulate growth on each of these media conditions.</a:t>
            </a:r>
          </a:p>
          <a:p>
            <a:endParaRPr lang="en-US" baseline="0" dirty="0" smtClean="0"/>
          </a:p>
          <a:p>
            <a:r>
              <a:rPr lang="en-US" baseline="0" dirty="0" smtClean="0"/>
              <a:t>Now, if we perform this process, what we get is a single model. Here, we’re going to repeat the process to generate an ensemble of models, so we’ll consider this first network ensemble member 1. Next, we shuffle the order of the media conditions, start with a fresh draft network, then repeat the </a:t>
            </a:r>
            <a:r>
              <a:rPr lang="en-US" baseline="0" dirty="0" err="1" smtClean="0"/>
              <a:t>gapfilling</a:t>
            </a:r>
            <a:r>
              <a:rPr lang="en-US" baseline="0" dirty="0" smtClean="0"/>
              <a:t> performed on the left. Because of the shuffling of conditions, the solution we get back is slightly different, and we’ve </a:t>
            </a:r>
            <a:r>
              <a:rPr lang="en-US" baseline="0" dirty="0" err="1" smtClean="0"/>
              <a:t>genreated</a:t>
            </a:r>
            <a:r>
              <a:rPr lang="en-US" baseline="0" dirty="0" smtClean="0"/>
              <a:t> a second, unique </a:t>
            </a:r>
            <a:r>
              <a:rPr lang="en-US" baseline="0" dirty="0" err="1" smtClean="0"/>
              <a:t>enesemble</a:t>
            </a:r>
            <a:r>
              <a:rPr lang="en-US" baseline="0" dirty="0" smtClean="0"/>
              <a:t> member.</a:t>
            </a:r>
          </a:p>
          <a:p>
            <a:endParaRPr lang="en-US" baseline="0" dirty="0" smtClean="0"/>
          </a:p>
          <a:p>
            <a:r>
              <a:rPr lang="en-US" baseline="0" dirty="0" smtClean="0"/>
              <a:t>To generate a large ensemble, we keep repeating this process. At the end, we have an ensemble composed of metabolic networks for the same organisms that are all equally likely based on our evidence.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26</a:t>
            </a:fld>
            <a:endParaRPr lang="en-US" dirty="0"/>
          </a:p>
        </p:txBody>
      </p:sp>
    </p:spTree>
    <p:extLst>
      <p:ext uri="{BB962C8B-B14F-4D97-AF65-F5344CB8AC3E}">
        <p14:creationId xmlns:p14="http://schemas.microsoft.com/office/powerpoint/2010/main" val="1615483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have an ensemble of models, we can start to make interesting predictions with them and see how those predictions differ. Gene essentiality</a:t>
            </a:r>
            <a:r>
              <a:rPr lang="en-US" baseline="0" dirty="0" smtClean="0"/>
              <a:t> predictions can be made with these network by inactivating a gene and trying to simulate growth—if the organism can no longer grow, then the gene is essential. With an ensemble of models, each model generates a particular profile of essential or nonessential predictions for each gene.</a:t>
            </a:r>
          </a:p>
          <a:p>
            <a:endParaRPr lang="en-US" baseline="0" dirty="0" smtClean="0"/>
          </a:p>
          <a:p>
            <a:r>
              <a:rPr lang="en-US" baseline="0" dirty="0" smtClean="0"/>
              <a:t>We can summarize the variation across all model predictions with unsupervised </a:t>
            </a:r>
            <a:r>
              <a:rPr lang="en-US" baseline="0" dirty="0" err="1" smtClean="0"/>
              <a:t>machien</a:t>
            </a:r>
            <a:r>
              <a:rPr lang="en-US" baseline="0" dirty="0" smtClean="0"/>
              <a:t> learning. Here, we use k-means clustering to generate 2 clusters of models. Essentially, this results in models in each cluster that have similar essentiality prediction profiles.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27</a:t>
            </a:fld>
            <a:endParaRPr lang="en-US" dirty="0"/>
          </a:p>
        </p:txBody>
      </p:sp>
    </p:spTree>
    <p:extLst>
      <p:ext uri="{BB962C8B-B14F-4D97-AF65-F5344CB8AC3E}">
        <p14:creationId xmlns:p14="http://schemas.microsoft.com/office/powerpoint/2010/main" val="923992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these cluster assignments in hand, we can turn back to the networks</a:t>
            </a:r>
            <a:r>
              <a:rPr lang="en-US" baseline="0" dirty="0" smtClean="0"/>
              <a:t> them selves to associate the alternative hypotheses we constructed with specific predictions made based on those hypotheses.</a:t>
            </a:r>
          </a:p>
          <a:p>
            <a:endParaRPr lang="en-US" baseline="0" dirty="0" smtClean="0"/>
          </a:p>
          <a:p>
            <a:r>
              <a:rPr lang="en-US" baseline="0" dirty="0" smtClean="0"/>
              <a:t>To do this, we take the cluster assignments and treat them as labels in a supervised machine learning classification problem. Here, we use the random forest algorithm to predict the cluster label for each ensemble member using the network structure for that model. In other words, we identify associations between specific parts of each hypothetical network and the predictions those network make.</a:t>
            </a:r>
          </a:p>
          <a:p>
            <a:endParaRPr lang="en-US" baseline="0" dirty="0" smtClean="0"/>
          </a:p>
          <a:p>
            <a:r>
              <a:rPr lang="en-US" dirty="0" smtClean="0"/>
              <a:t>After training the </a:t>
            </a:r>
            <a:r>
              <a:rPr lang="en-US" dirty="0" err="1" smtClean="0"/>
              <a:t>randoom</a:t>
            </a:r>
            <a:r>
              <a:rPr lang="en-US" dirty="0" smtClean="0"/>
              <a:t> forest </a:t>
            </a:r>
            <a:r>
              <a:rPr lang="en-US" dirty="0" err="1" smtClean="0"/>
              <a:t>classifer</a:t>
            </a:r>
            <a:r>
              <a:rPr lang="en-US" dirty="0" smtClean="0"/>
              <a:t>, we can inspect it’s structure to identify the network features that are most predictive of whether</a:t>
            </a:r>
            <a:r>
              <a:rPr lang="en-US" baseline="0" dirty="0" smtClean="0"/>
              <a:t> a network belonged to simulation cluster 1 or 2. If we resolve the true state of that feature, so whether or not the reaction actually occurs in this organism, we can start to resolve whether the models in the blue cluster or the red cluster are closer to reality.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28</a:t>
            </a:fld>
            <a:endParaRPr lang="en-US" dirty="0"/>
          </a:p>
        </p:txBody>
      </p:sp>
    </p:spTree>
    <p:extLst>
      <p:ext uri="{BB962C8B-B14F-4D97-AF65-F5344CB8AC3E}">
        <p14:creationId xmlns:p14="http://schemas.microsoft.com/office/powerpoint/2010/main" val="14184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we’ll go over an example of how this method can be used to guide the curation of these networks. We performed this process for C </a:t>
            </a:r>
            <a:r>
              <a:rPr lang="en-US" baseline="0" dirty="0" err="1" smtClean="0"/>
              <a:t>glutamicum</a:t>
            </a:r>
            <a:r>
              <a:rPr lang="en-US" baseline="0" dirty="0" smtClean="0"/>
              <a:t>, a bacterium used for the industrial production of amino acids.</a:t>
            </a:r>
          </a:p>
          <a:p>
            <a:endParaRPr lang="en-US" baseline="0" dirty="0" smtClean="0"/>
          </a:p>
          <a:p>
            <a:r>
              <a:rPr lang="en-US" baseline="0" dirty="0" smtClean="0"/>
              <a:t>After constructing an ensemble, performing k-means clustering, and training a random forest classifier, we identified the most discriminatory reactions that should be curated for this organism. In the red cluster, which represents 90% of the models for this species, the models contained a reaction that converted serine to glycine with the help of tetrahydrofolate.</a:t>
            </a:r>
          </a:p>
          <a:p>
            <a:endParaRPr lang="en-US" baseline="0" dirty="0" smtClean="0"/>
          </a:p>
          <a:p>
            <a:r>
              <a:rPr lang="en-US" baseline="0" dirty="0" smtClean="0"/>
              <a:t>In the blue cluster, representing 10% of all the models for this species, the models had an alternative function for this same enzyme, using threonine instead of serine as a precursor.</a:t>
            </a:r>
          </a:p>
          <a:p>
            <a:endParaRPr lang="en-US" baseline="0" dirty="0" smtClean="0"/>
          </a:p>
          <a:p>
            <a:r>
              <a:rPr lang="en-US" baseline="0" dirty="0" smtClean="0"/>
              <a:t>After getting this recommendation by our curation system, we turned to the literature and found that this activity in the blue cluster does indeed occur in C </a:t>
            </a:r>
            <a:r>
              <a:rPr lang="en-US" baseline="0" dirty="0" err="1" smtClean="0"/>
              <a:t>glutamicum</a:t>
            </a:r>
            <a:r>
              <a:rPr lang="en-US" baseline="0" dirty="0" smtClean="0"/>
              <a:t>, and has actually very recently been essential for improving genetic manipulation to enhance production of glycine industrially.</a:t>
            </a:r>
          </a:p>
          <a:p>
            <a:endParaRPr lang="en-US" baseline="0" dirty="0" smtClean="0"/>
          </a:p>
          <a:p>
            <a:r>
              <a:rPr lang="en-US" baseline="0" dirty="0" smtClean="0"/>
              <a:t>One critical aspect this example shows is that the majority does not always rule—if we had assumed that because 90% of the models did not have this function, it isn’t their, we would have missed it entirely. That is one of the primary advantages of a machine-learning guided recommendation system.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29</a:t>
            </a:fld>
            <a:endParaRPr lang="en-US" dirty="0"/>
          </a:p>
        </p:txBody>
      </p:sp>
    </p:spTree>
    <p:extLst>
      <p:ext uri="{BB962C8B-B14F-4D97-AF65-F5344CB8AC3E}">
        <p14:creationId xmlns:p14="http://schemas.microsoft.com/office/powerpoint/2010/main" val="455932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 the utility</a:t>
            </a:r>
            <a:r>
              <a:rPr lang="en-US" baseline="0" dirty="0" smtClean="0"/>
              <a:t> and scalability of this method, we applied it to 29 bacterial species for which adequate genomic and experimental data were available for. As a result of this, we’ve identified high-priority areas of curation to improve the predictions that we made using the models.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30</a:t>
            </a:fld>
            <a:endParaRPr lang="en-US" dirty="0"/>
          </a:p>
        </p:txBody>
      </p:sp>
    </p:spTree>
    <p:extLst>
      <p:ext uri="{BB962C8B-B14F-4D97-AF65-F5344CB8AC3E}">
        <p14:creationId xmlns:p14="http://schemas.microsoft.com/office/powerpoint/2010/main" val="75706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 this research enabled the microbiome profiling that has led to exponential growth of the field. The methods developed by</a:t>
            </a:r>
            <a:r>
              <a:rPr lang="en-US" baseline="0" dirty="0" smtClean="0"/>
              <a:t> microbiome researchers allow sampling of human body sites, followed by sequencing of marker genes, and the subsequent identification of unique sequences from these data and quantification of each sequence in each sample.</a:t>
            </a:r>
          </a:p>
          <a:p>
            <a:endParaRPr lang="en-US" baseline="0" dirty="0" smtClean="0"/>
          </a:p>
          <a:p>
            <a:r>
              <a:rPr lang="en-US" baseline="0" dirty="0" smtClean="0"/>
              <a:t>Additionally, the properties of marker genes and evidence of evolution that they hold allow each of the sequences detected to be assigned taxonomic identity. This enables researchers to identify potential conserved trends between specific groups of related bacteria and their lifestyle with the host.</a:t>
            </a:r>
          </a:p>
          <a:p>
            <a:endParaRPr lang="en-US" baseline="0" dirty="0" smtClean="0"/>
          </a:p>
          <a:p>
            <a:r>
              <a:rPr lang="en-US" baseline="0" dirty="0" smtClean="0"/>
              <a:t>Thanks to these profiling approaches, we’ve discovered associations between the abundance of particular strains of bacteria in the gut with diseases </a:t>
            </a:r>
            <a:r>
              <a:rPr lang="en-US" baseline="0" dirty="0" err="1" smtClean="0"/>
              <a:t>inclduing</a:t>
            </a:r>
            <a:r>
              <a:rPr lang="en-US" baseline="0" dirty="0" smtClean="0"/>
              <a:t> IBD obesity, </a:t>
            </a:r>
            <a:r>
              <a:rPr lang="en-US" baseline="0" dirty="0" err="1" smtClean="0"/>
              <a:t>anxiety,colon</a:t>
            </a:r>
            <a:r>
              <a:rPr lang="en-US" baseline="0" dirty="0" smtClean="0"/>
              <a:t> cancer, and infectious diseases. This raises the question, why are gut microbes so frequently associated with diseases?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a:t>
            </a:fld>
            <a:endParaRPr lang="en-US" dirty="0"/>
          </a:p>
        </p:txBody>
      </p:sp>
    </p:spTree>
    <p:extLst>
      <p:ext uri="{BB962C8B-B14F-4D97-AF65-F5344CB8AC3E}">
        <p14:creationId xmlns:p14="http://schemas.microsoft.com/office/powerpoint/2010/main" val="200575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This aim resulted in a</a:t>
            </a:r>
            <a:r>
              <a:rPr lang="en-US" baseline="0" dirty="0" smtClean="0"/>
              <a:t>n automated guidance system for functional characterization of microbes. We used ensemble modeling of genome-scale </a:t>
            </a:r>
            <a:r>
              <a:rPr lang="en-US" baseline="0" dirty="0" err="1" smtClean="0"/>
              <a:t>metbaolic</a:t>
            </a:r>
            <a:r>
              <a:rPr lang="en-US" baseline="0" dirty="0" smtClean="0"/>
              <a:t> network reconstructions, coupled with ensemble simulations, unsupervised machine learning, and supervised machine learning to pinpoint differences in </a:t>
            </a:r>
            <a:r>
              <a:rPr lang="en-US" baseline="0" dirty="0" err="1" smtClean="0"/>
              <a:t>hypohtetical</a:t>
            </a:r>
            <a:r>
              <a:rPr lang="en-US" baseline="0" dirty="0" smtClean="0"/>
              <a:t> networks that drive uncertainty in the predictions made with them.</a:t>
            </a:r>
          </a:p>
          <a:p>
            <a:endParaRPr lang="en-US" baseline="0" dirty="0" smtClean="0"/>
          </a:p>
          <a:p>
            <a:r>
              <a:rPr lang="en-US" baseline="0" dirty="0" smtClean="0"/>
              <a:t>The efficiency of this process, and the focus on maximum-value characterization is critical for gut microbes—it will likely never be feasible to characterize all functions in all 10,000 species of gut microbes, so we have to prioritize our work.</a:t>
            </a:r>
          </a:p>
          <a:p>
            <a:endParaRPr lang="en-US" baseline="0" dirty="0" smtClean="0"/>
          </a:p>
          <a:p>
            <a:r>
              <a:rPr lang="en-US" baseline="0" dirty="0" smtClean="0"/>
              <a:t>To our knowledge, this is the first such system for guiding curation of genome-scale metabolic network reconstructions, and we are excited to apply it more in the future.</a:t>
            </a:r>
          </a:p>
          <a:p>
            <a:endParaRPr lang="en-US" baseline="0" dirty="0" smtClean="0"/>
          </a:p>
          <a:p>
            <a:r>
              <a:rPr lang="en-US" baseline="0" dirty="0" smtClean="0"/>
              <a:t>That said, significantly more experimental data are needed for gut microbes in order to make this approach feasible.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31</a:t>
            </a:fld>
            <a:endParaRPr lang="en-US" dirty="0"/>
          </a:p>
        </p:txBody>
      </p:sp>
    </p:spTree>
    <p:extLst>
      <p:ext uri="{BB962C8B-B14F-4D97-AF65-F5344CB8AC3E}">
        <p14:creationId xmlns:p14="http://schemas.microsoft.com/office/powerpoint/2010/main" val="824315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work in aim 2, we created a software package, called Medusa, to implement most of the analyses we performed and</a:t>
            </a:r>
            <a:r>
              <a:rPr lang="en-US" baseline="0" dirty="0" smtClean="0"/>
              <a:t> to serve as a framework for ensemble modeling methods in the future. Medusa is an open source project that builds on </a:t>
            </a:r>
            <a:r>
              <a:rPr lang="en-US" baseline="0" dirty="0" err="1" smtClean="0"/>
              <a:t>cobrapy</a:t>
            </a:r>
            <a:r>
              <a:rPr lang="en-US" baseline="0" dirty="0" smtClean="0"/>
              <a:t>, a popular community-driven python package for analysis of genome-scale metabolic network reconstructions.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32</a:t>
            </a:fld>
            <a:endParaRPr lang="en-US" dirty="0"/>
          </a:p>
        </p:txBody>
      </p:sp>
    </p:spTree>
    <p:extLst>
      <p:ext uri="{BB962C8B-B14F-4D97-AF65-F5344CB8AC3E}">
        <p14:creationId xmlns:p14="http://schemas.microsoft.com/office/powerpoint/2010/main" val="1823754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making these analyses possible for others through software infrastructure, we’re also trying to</a:t>
            </a:r>
            <a:r>
              <a:rPr lang="en-US" baseline="0" dirty="0" smtClean="0"/>
              <a:t> make it more probable by developing documentation. Documentation is available online for Medusa, including a breakdown of functionality as well as narrated examples of analyses that medusa makes possible.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33</a:t>
            </a:fld>
            <a:endParaRPr lang="en-US" dirty="0"/>
          </a:p>
        </p:txBody>
      </p:sp>
    </p:spTree>
    <p:extLst>
      <p:ext uri="{BB962C8B-B14F-4D97-AF65-F5344CB8AC3E}">
        <p14:creationId xmlns:p14="http://schemas.microsoft.com/office/powerpoint/2010/main" val="1833090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 in Aim 2 we have developed a method</a:t>
            </a:r>
            <a:r>
              <a:rPr lang="en-US" baseline="0" dirty="0" smtClean="0"/>
              <a:t> to prioritize the characterization of microbes using machine learning and ensemble modeling.</a:t>
            </a:r>
          </a:p>
          <a:p>
            <a:endParaRPr lang="en-US" baseline="0" dirty="0" smtClean="0"/>
          </a:p>
          <a:p>
            <a:r>
              <a:rPr lang="en-US" baseline="0" dirty="0" smtClean="0"/>
              <a:t>We demonstrated the utility of this method, as well as it’s scalability, by applying it to 29 bacterial species to identify curation targets.</a:t>
            </a:r>
          </a:p>
          <a:p>
            <a:endParaRPr lang="en-US" baseline="0" dirty="0" smtClean="0"/>
          </a:p>
          <a:p>
            <a:r>
              <a:rPr lang="en-US" baseline="0" dirty="0" smtClean="0"/>
              <a:t>Lastly, we developed infrastructure for this approach and broader development and </a:t>
            </a:r>
            <a:r>
              <a:rPr lang="en-US" baseline="0" dirty="0" err="1" smtClean="0"/>
              <a:t>applicaiton</a:t>
            </a:r>
            <a:r>
              <a:rPr lang="en-US" baseline="0" dirty="0" smtClean="0"/>
              <a:t> of ensemble methods through Medusa, our new software package.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34</a:t>
            </a:fld>
            <a:endParaRPr lang="en-US" dirty="0"/>
          </a:p>
        </p:txBody>
      </p:sp>
    </p:spTree>
    <p:extLst>
      <p:ext uri="{BB962C8B-B14F-4D97-AF65-F5344CB8AC3E}">
        <p14:creationId xmlns:p14="http://schemas.microsoft.com/office/powerpoint/2010/main" val="1552055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aims 1 and 2 of this dissertation have helped address these key gaps preventing development of microbiome therapies, by advancing our ability to understand interactions between microbes, and providing a framework for the future characterization of metabolic functions in gut microbes.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35</a:t>
            </a:fld>
            <a:endParaRPr lang="en-US" dirty="0"/>
          </a:p>
        </p:txBody>
      </p:sp>
    </p:spTree>
    <p:extLst>
      <p:ext uri="{BB962C8B-B14F-4D97-AF65-F5344CB8AC3E}">
        <p14:creationId xmlns:p14="http://schemas.microsoft.com/office/powerpoint/2010/main" val="2013045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 that I presented in</a:t>
            </a:r>
            <a:r>
              <a:rPr lang="en-US" baseline="0" dirty="0" smtClean="0"/>
              <a:t> this dissertation is all either published or in prep for publication. Aim 1 is represented in a paper in cell systems that we published in August of 2018. It’s gotten a lot of nice readership and </a:t>
            </a:r>
            <a:r>
              <a:rPr lang="en-US" baseline="0" dirty="0" err="1" smtClean="0"/>
              <a:t>feedbakc</a:t>
            </a:r>
            <a:r>
              <a:rPr lang="en-US" baseline="0" dirty="0" smtClean="0"/>
              <a:t> that has made it’s way back to us—it was the most read article in cell systems from the day it came out through the end of </a:t>
            </a:r>
            <a:r>
              <a:rPr lang="en-US" baseline="0" dirty="0" err="1" smtClean="0"/>
              <a:t>october</a:t>
            </a:r>
            <a:r>
              <a:rPr lang="en-US" baseline="0" dirty="0" smtClean="0"/>
              <a:t>, and we prepped a nice press release covering the paper with the UVA Health System. Additionally, it was highlighted in Nature methods in a research highlight in November as well as a “methods to watch” commentary in December.</a:t>
            </a:r>
          </a:p>
          <a:p>
            <a:endParaRPr lang="en-US" baseline="0" dirty="0" smtClean="0"/>
          </a:p>
          <a:p>
            <a:r>
              <a:rPr lang="en-US" baseline="0" dirty="0" smtClean="0"/>
              <a:t>The curation guidance work in aim 2 is currently preprinted and under review, and we are preparing a manuscript describing our ensemble modeling software to be submitted soon.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36</a:t>
            </a:fld>
            <a:endParaRPr lang="en-US" dirty="0"/>
          </a:p>
        </p:txBody>
      </p:sp>
    </p:spTree>
    <p:extLst>
      <p:ext uri="{BB962C8B-B14F-4D97-AF65-F5344CB8AC3E}">
        <p14:creationId xmlns:p14="http://schemas.microsoft.com/office/powerpoint/2010/main" val="379641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work towards the aims I presented, I had the great pleasure of working collaboratively with colleagues at UVA and abroad. UVA has been a great environment for interdisciplinary research for me, and I’ve greatly enjoyed being</a:t>
            </a:r>
            <a:r>
              <a:rPr lang="en-US" baseline="0" dirty="0" smtClean="0"/>
              <a:t> involved with all of these projects along the way.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37</a:t>
            </a:fld>
            <a:endParaRPr lang="en-US" dirty="0"/>
          </a:p>
        </p:txBody>
      </p:sp>
    </p:spTree>
    <p:extLst>
      <p:ext uri="{BB962C8B-B14F-4D97-AF65-F5344CB8AC3E}">
        <p14:creationId xmlns:p14="http://schemas.microsoft.com/office/powerpoint/2010/main" val="592854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38</a:t>
            </a:fld>
            <a:endParaRPr lang="en-US" dirty="0"/>
          </a:p>
        </p:txBody>
      </p:sp>
    </p:spTree>
    <p:extLst>
      <p:ext uri="{BB962C8B-B14F-4D97-AF65-F5344CB8AC3E}">
        <p14:creationId xmlns:p14="http://schemas.microsoft.com/office/powerpoint/2010/main" val="2133606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a:t>
            </a:r>
            <a:r>
              <a:rPr lang="en-US" baseline="0" dirty="0" smtClean="0"/>
              <a:t> like to dedicate this presentation to my Mom, who passed away after a fight with ovarian cancer during my first year in grad school . She was always my biggest cheerleader, and together with my Dad supported my interests unconditionally, even when it meant moving across the country to come to UVA. I love both of you and I’m so grateful for the loving environment you raised me in.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39</a:t>
            </a:fld>
            <a:endParaRPr lang="en-US" dirty="0"/>
          </a:p>
        </p:txBody>
      </p:sp>
    </p:spTree>
    <p:extLst>
      <p:ext uri="{BB962C8B-B14F-4D97-AF65-F5344CB8AC3E}">
        <p14:creationId xmlns:p14="http://schemas.microsoft.com/office/powerpoint/2010/main" val="1026134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had an incredible support</a:t>
            </a:r>
            <a:r>
              <a:rPr lang="en-US" baseline="0" dirty="0" smtClean="0"/>
              <a:t> system throughout my entire life. I was fortunate to grow up with 5 smart, thoughtful, and fun siblings. My friends and mentors helped me through all of the self-</a:t>
            </a:r>
            <a:r>
              <a:rPr lang="en-US" baseline="0" dirty="0" err="1" smtClean="0"/>
              <a:t>inflincted</a:t>
            </a:r>
            <a:r>
              <a:rPr lang="en-US" baseline="0" dirty="0" smtClean="0"/>
              <a:t> challenges I been fortunate enough to face, including college and dieting 20 weeks for a body building show (still the best burger I’ve ever had).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40</a:t>
            </a:fld>
            <a:endParaRPr lang="en-US" dirty="0"/>
          </a:p>
        </p:txBody>
      </p:sp>
    </p:spTree>
    <p:extLst>
      <p:ext uri="{BB962C8B-B14F-4D97-AF65-F5344CB8AC3E}">
        <p14:creationId xmlns:p14="http://schemas.microsoft.com/office/powerpoint/2010/main" val="752330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part of this complicated question can be attributed to the difficult role the gut</a:t>
            </a:r>
            <a:r>
              <a:rPr lang="en-US" baseline="0" dirty="0" smtClean="0"/>
              <a:t> plays for humans. In order to absorb nutrients from the environment, the tissue in the gut needs to be partially exposed to the environment. Combine this with the warmth of humans and the abundance of nutrients they are delivering to their gut, and you have a recipe for microbial growth.</a:t>
            </a:r>
          </a:p>
          <a:p>
            <a:endParaRPr lang="en-US" baseline="0" dirty="0" smtClean="0"/>
          </a:p>
          <a:p>
            <a:r>
              <a:rPr lang="en-US" baseline="0" dirty="0" smtClean="0"/>
              <a:t>As a result, many microbes have evolved functions that make them our enemies—they adopt pathogenic lifestyles, causing infections and diarrheal diseases.</a:t>
            </a:r>
          </a:p>
          <a:p>
            <a:endParaRPr lang="en-US" baseline="0" dirty="0" smtClean="0"/>
          </a:p>
          <a:p>
            <a:r>
              <a:rPr lang="en-US" baseline="0" dirty="0" smtClean="0"/>
              <a:t>Other microbes have adapted to our gut in ways that </a:t>
            </a:r>
            <a:r>
              <a:rPr lang="en-US" baseline="0" dirty="0" err="1" smtClean="0"/>
              <a:t>benfit</a:t>
            </a:r>
            <a:r>
              <a:rPr lang="en-US" baseline="0" dirty="0" smtClean="0"/>
              <a:t> us—fighting those same pathogens, helping us digest food, and preventing more complex disease like cancer.</a:t>
            </a:r>
          </a:p>
          <a:p>
            <a:endParaRPr lang="en-US" baseline="0" dirty="0" smtClean="0"/>
          </a:p>
          <a:p>
            <a:r>
              <a:rPr lang="en-US" baseline="0" dirty="0" smtClean="0"/>
              <a:t>Still, others are just along for the ride, exerting no detectable effect on us.</a:t>
            </a:r>
          </a:p>
          <a:p>
            <a:endParaRPr lang="en-US" baseline="0" dirty="0" smtClean="0"/>
          </a:p>
          <a:p>
            <a:r>
              <a:rPr lang="en-US" baseline="0" dirty="0" smtClean="0"/>
              <a:t>All microbes exist along this axis of host benefit or detriment, and modern sequencing technologies have helped us identify many of these relationships.</a:t>
            </a:r>
          </a:p>
        </p:txBody>
      </p:sp>
      <p:sp>
        <p:nvSpPr>
          <p:cNvPr id="4" name="Slide Number Placeholder 3"/>
          <p:cNvSpPr>
            <a:spLocks noGrp="1"/>
          </p:cNvSpPr>
          <p:nvPr>
            <p:ph type="sldNum" sz="quarter" idx="10"/>
          </p:nvPr>
        </p:nvSpPr>
        <p:spPr/>
        <p:txBody>
          <a:bodyPr/>
          <a:lstStyle/>
          <a:p>
            <a:fld id="{D79E2F63-A09C-6B4B-876E-D797E4B6718E}" type="slidenum">
              <a:rPr lang="en-US" smtClean="0"/>
              <a:t>5</a:t>
            </a:fld>
            <a:endParaRPr lang="en-US" dirty="0"/>
          </a:p>
        </p:txBody>
      </p:sp>
    </p:spTree>
    <p:extLst>
      <p:ext uri="{BB962C8B-B14F-4D97-AF65-F5344CB8AC3E}">
        <p14:creationId xmlns:p14="http://schemas.microsoft.com/office/powerpoint/2010/main" val="1831983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support has continued in Charlottesville, from everyone in Jason’s lab and the rest of BME</a:t>
            </a:r>
            <a:r>
              <a:rPr lang="en-US" baseline="0" dirty="0" smtClean="0"/>
              <a:t> to my gym friends and training partners that provide an oasis away from work.</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41</a:t>
            </a:fld>
            <a:endParaRPr lang="en-US" dirty="0"/>
          </a:p>
        </p:txBody>
      </p:sp>
    </p:spTree>
    <p:extLst>
      <p:ext uri="{BB962C8B-B14F-4D97-AF65-F5344CB8AC3E}">
        <p14:creationId xmlns:p14="http://schemas.microsoft.com/office/powerpoint/2010/main" val="1403939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a:t>
            </a:r>
            <a:r>
              <a:rPr lang="en-US" baseline="0" dirty="0" smtClean="0"/>
              <a:t> I want to thank my wife Maureen. This was the cheesiest photo I could find of her. You inspire me—I’m thankful for everything you do for me and with me, and I’m so proud of you.</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42</a:t>
            </a:fld>
            <a:endParaRPr lang="en-US" dirty="0"/>
          </a:p>
        </p:txBody>
      </p:sp>
    </p:spTree>
    <p:extLst>
      <p:ext uri="{BB962C8B-B14F-4D97-AF65-F5344CB8AC3E}">
        <p14:creationId xmlns:p14="http://schemas.microsoft.com/office/powerpoint/2010/main" val="1803429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48</a:t>
            </a:fld>
            <a:endParaRPr lang="en-US" dirty="0"/>
          </a:p>
        </p:txBody>
      </p:sp>
    </p:spTree>
    <p:extLst>
      <p:ext uri="{BB962C8B-B14F-4D97-AF65-F5344CB8AC3E}">
        <p14:creationId xmlns:p14="http://schemas.microsoft.com/office/powerpoint/2010/main" val="1672116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53</a:t>
            </a:fld>
            <a:endParaRPr lang="en-US" dirty="0"/>
          </a:p>
        </p:txBody>
      </p:sp>
    </p:spTree>
    <p:extLst>
      <p:ext uri="{BB962C8B-B14F-4D97-AF65-F5344CB8AC3E}">
        <p14:creationId xmlns:p14="http://schemas.microsoft.com/office/powerpoint/2010/main" val="612348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57</a:t>
            </a:fld>
            <a:endParaRPr lang="en-US" dirty="0"/>
          </a:p>
        </p:txBody>
      </p:sp>
    </p:spTree>
    <p:extLst>
      <p:ext uri="{BB962C8B-B14F-4D97-AF65-F5344CB8AC3E}">
        <p14:creationId xmlns:p14="http://schemas.microsoft.com/office/powerpoint/2010/main" val="81079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58</a:t>
            </a:fld>
            <a:endParaRPr lang="en-US" dirty="0"/>
          </a:p>
        </p:txBody>
      </p:sp>
    </p:spTree>
    <p:extLst>
      <p:ext uri="{BB962C8B-B14F-4D97-AF65-F5344CB8AC3E}">
        <p14:creationId xmlns:p14="http://schemas.microsoft.com/office/powerpoint/2010/main" val="424819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the microbiota is associated with disease, can we treat disease</a:t>
            </a:r>
            <a:r>
              <a:rPr lang="en-US" baseline="0" dirty="0" smtClean="0"/>
              <a:t> by manipulating the microbiota?</a:t>
            </a:r>
          </a:p>
          <a:p>
            <a:endParaRPr lang="en-US" baseline="0" dirty="0" smtClean="0"/>
          </a:p>
          <a:p>
            <a:r>
              <a:rPr lang="en-US" baseline="0" dirty="0" smtClean="0"/>
              <a:t>Probiotics are one example of this, live microbes that are delivered to humans for some benefit to their health. In 2018, there was an estimated 49 billion in revenue for products marketed as probiotics.</a:t>
            </a:r>
          </a:p>
          <a:p>
            <a:endParaRPr lang="en-US" baseline="0" dirty="0" smtClean="0"/>
          </a:p>
          <a:p>
            <a:r>
              <a:rPr lang="en-US" baseline="0" dirty="0" smtClean="0"/>
              <a:t>However, this mostly included fermented food products and unregulated dietary supplements with limited evidence of efficacy.</a:t>
            </a:r>
          </a:p>
          <a:p>
            <a:endParaRPr lang="en-US" baseline="0" dirty="0" smtClean="0"/>
          </a:p>
          <a:p>
            <a:r>
              <a:rPr lang="en-US" baseline="0" dirty="0" smtClean="0"/>
              <a:t>Given the </a:t>
            </a:r>
            <a:r>
              <a:rPr lang="en-US" baseline="0" dirty="0" err="1" smtClean="0"/>
              <a:t>assocaitions</a:t>
            </a:r>
            <a:r>
              <a:rPr lang="en-US" baseline="0" dirty="0" smtClean="0"/>
              <a:t> we’ve identified between microbes within our microbiome and disease, why aren’t probiotic drugs more successful?</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6</a:t>
            </a:fld>
            <a:endParaRPr lang="en-US" dirty="0"/>
          </a:p>
        </p:txBody>
      </p:sp>
    </p:spTree>
    <p:extLst>
      <p:ext uri="{BB962C8B-B14F-4D97-AF65-F5344CB8AC3E}">
        <p14:creationId xmlns:p14="http://schemas.microsoft.com/office/powerpoint/2010/main" val="1189691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answer</a:t>
            </a:r>
            <a:r>
              <a:rPr lang="en-US" baseline="0" dirty="0" smtClean="0"/>
              <a:t> is that microbiome function is very complex. Even though we know the species that might be associated with a disease, they live in a more complex environment than we can currently understand.</a:t>
            </a:r>
          </a:p>
          <a:p>
            <a:endParaRPr lang="en-US" baseline="0" dirty="0" smtClean="0"/>
          </a:p>
          <a:p>
            <a:r>
              <a:rPr lang="en-US" baseline="0" dirty="0" smtClean="0"/>
              <a:t>Microbiome function is made up of networks of interspecies interactions—host-microbe and microbe-microbe interactions, specifically. These interactions include things like physical contact between, competition for metabolites in the environment, and secretion of harmful metabolites by some species.</a:t>
            </a:r>
          </a:p>
          <a:p>
            <a:endParaRPr lang="en-US" baseline="0" dirty="0" smtClean="0"/>
          </a:p>
          <a:p>
            <a:r>
              <a:rPr lang="en-US" baseline="0" dirty="0" smtClean="0"/>
              <a:t>The presence or absence of an interaction can be inferred by measuring population sizes of bacteria and identifying correlations between the abundance of different strains and/or with a host disease phenotype.</a:t>
            </a:r>
            <a:endParaRPr lang="en-US" baseline="0" dirty="0" smtClean="0"/>
          </a:p>
          <a:p>
            <a:endParaRPr lang="en-US" baseline="0" dirty="0" smtClean="0"/>
          </a:p>
          <a:p>
            <a:r>
              <a:rPr lang="en-US" baseline="0" dirty="0" smtClean="0"/>
              <a:t>What impedes our ability to go from microbiome-disease association studies to functional therapies is that we lack methods for determining the mechanisms that underlie these interactions or associations.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7</a:t>
            </a:fld>
            <a:endParaRPr lang="en-US" dirty="0"/>
          </a:p>
        </p:txBody>
      </p:sp>
    </p:spTree>
    <p:extLst>
      <p:ext uri="{BB962C8B-B14F-4D97-AF65-F5344CB8AC3E}">
        <p14:creationId xmlns:p14="http://schemas.microsoft.com/office/powerpoint/2010/main" val="125651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other factor preventing the effective design of microbiome therapies is that even when we identify an </a:t>
            </a:r>
            <a:r>
              <a:rPr lang="en-US" baseline="0" dirty="0" err="1" smtClean="0"/>
              <a:t>assocaiton</a:t>
            </a:r>
            <a:r>
              <a:rPr lang="en-US" baseline="0" dirty="0" smtClean="0"/>
              <a:t> with a specific microbe, we don’t understand the physiology of that species well enough to manipulate it.</a:t>
            </a:r>
          </a:p>
          <a:p>
            <a:endParaRPr lang="en-US" baseline="0" dirty="0" smtClean="0"/>
          </a:p>
          <a:p>
            <a:r>
              <a:rPr lang="en-US" baseline="0" dirty="0" smtClean="0"/>
              <a:t>To understand the problem, we can think in terms of the total genetic content in a microbiota and the functions those genes encode. If you sequence all of the DNA in stool from human donors, even just a few hundred humans contain millions of unique microbial genes with unique functions. Across the </a:t>
            </a:r>
            <a:r>
              <a:rPr lang="en-US" baseline="0" dirty="0" err="1" smtClean="0"/>
              <a:t>tnrie</a:t>
            </a:r>
            <a:r>
              <a:rPr lang="en-US" baseline="0" dirty="0" smtClean="0"/>
              <a:t> human population, there are likely more than 10 million unique genes in their collective microbiome.</a:t>
            </a:r>
          </a:p>
          <a:p>
            <a:endParaRPr lang="en-US" baseline="0" dirty="0" smtClean="0"/>
          </a:p>
          <a:p>
            <a:r>
              <a:rPr lang="en-US" baseline="0" dirty="0" smtClean="0"/>
              <a:t>Although this may seem daunting, the more daunting observation is that only 20-40% of the genes in any given human microbiome are of known function.</a:t>
            </a:r>
          </a:p>
          <a:p>
            <a:endParaRPr lang="en-US" baseline="0" dirty="0" smtClean="0"/>
          </a:p>
          <a:p>
            <a:r>
              <a:rPr lang="en-US" baseline="0" dirty="0" smtClean="0"/>
              <a:t>This critical gap in our understanding of gut microbial physiology needs to be overcome if we want to be able to manipulate gut microbes that are part of a disease association.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8</a:t>
            </a:fld>
            <a:endParaRPr lang="en-US" dirty="0"/>
          </a:p>
        </p:txBody>
      </p:sp>
    </p:spTree>
    <p:extLst>
      <p:ext uri="{BB962C8B-B14F-4D97-AF65-F5344CB8AC3E}">
        <p14:creationId xmlns:p14="http://schemas.microsoft.com/office/powerpoint/2010/main" val="1236221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these knowledge gaps in the context of this </a:t>
            </a:r>
            <a:r>
              <a:rPr lang="en-US" dirty="0" err="1" smtClean="0"/>
              <a:t>disseration</a:t>
            </a:r>
            <a:r>
              <a:rPr lang="en-US" dirty="0" smtClean="0"/>
              <a:t>—the first is that figuring out the mechanisms of association between microbes or with their host is incredibly difficult.</a:t>
            </a:r>
          </a:p>
          <a:p>
            <a:endParaRPr lang="en-US" dirty="0" smtClean="0"/>
          </a:p>
          <a:p>
            <a:r>
              <a:rPr lang="en-US" dirty="0" smtClean="0"/>
              <a:t>The</a:t>
            </a:r>
            <a:r>
              <a:rPr lang="en-US" baseline="0" dirty="0" smtClean="0"/>
              <a:t> second is that we don’t understand the behavior of individual gut microbes well enough to manipulate them.</a:t>
            </a:r>
          </a:p>
          <a:p>
            <a:endParaRPr lang="en-US" baseline="0" dirty="0" smtClean="0"/>
          </a:p>
          <a:p>
            <a:r>
              <a:rPr lang="en-US" baseline="0" dirty="0" smtClean="0"/>
              <a:t>To address the first knowledge gap, the first aim of my dissertation is to develop methods for inferring metabolic mechanisms of interaction between gut microbes, helping us move beyond association studies.</a:t>
            </a:r>
          </a:p>
          <a:p>
            <a:endParaRPr lang="en-US" baseline="0" dirty="0" smtClean="0"/>
          </a:p>
          <a:p>
            <a:r>
              <a:rPr lang="en-US" baseline="0" dirty="0" smtClean="0"/>
              <a:t>To address the second knowledge gap, the second aim of my dissertation is to develop a system for </a:t>
            </a:r>
            <a:r>
              <a:rPr lang="en-US" baseline="0" dirty="0" err="1" smtClean="0"/>
              <a:t>prioritzing</a:t>
            </a:r>
            <a:r>
              <a:rPr lang="en-US" baseline="0" dirty="0" smtClean="0"/>
              <a:t> the characterization of gut microbial metabolism using computational modeling.</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9</a:t>
            </a:fld>
            <a:endParaRPr lang="en-US" dirty="0"/>
          </a:p>
        </p:txBody>
      </p:sp>
    </p:spTree>
    <p:extLst>
      <p:ext uri="{BB962C8B-B14F-4D97-AF65-F5344CB8AC3E}">
        <p14:creationId xmlns:p14="http://schemas.microsoft.com/office/powerpoint/2010/main" val="132548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i="0" dirty="0" smtClean="0"/>
              <a:t>For the first aim</a:t>
            </a:r>
            <a:r>
              <a:rPr lang="en-US" i="0" baseline="0" dirty="0" smtClean="0"/>
              <a:t> of inferring metabolic interactions between gut microbes, we selected members of a defined microbiota to perform experiments with. By defined microbiota, we mean bacterial species that make up a community used in isolated environments to control the microbiome composition of laboratory animals. For this, we selected the Altered </a:t>
            </a:r>
            <a:r>
              <a:rPr lang="en-US" i="0" baseline="0" dirty="0" err="1" smtClean="0"/>
              <a:t>shaedler</a:t>
            </a:r>
            <a:r>
              <a:rPr lang="en-US" i="0" baseline="0" dirty="0" smtClean="0"/>
              <a:t> flora, or </a:t>
            </a:r>
            <a:r>
              <a:rPr lang="en-US" i="0" baseline="0" dirty="0" err="1" smtClean="0"/>
              <a:t>ASf</a:t>
            </a:r>
            <a:r>
              <a:rPr lang="en-US" i="0" baseline="0" dirty="0" smtClean="0"/>
              <a:t>, a set of 8 bacterial species used to standardize the mouse microbiota.</a:t>
            </a:r>
          </a:p>
          <a:p>
            <a:endParaRPr lang="en-US" i="0" baseline="0" dirty="0" smtClean="0"/>
          </a:p>
          <a:p>
            <a:r>
              <a:rPr lang="en-US" i="0" baseline="0" dirty="0" smtClean="0"/>
              <a:t>For our study, we identified 6 of the species that we could culture in the same media condition, which we refer to by their 3 digit numerical code.</a:t>
            </a:r>
          </a:p>
          <a:p>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79E2F63-A09C-6B4B-876E-D797E4B6718E}" type="slidenum">
              <a:rPr lang="en-US" smtClean="0"/>
              <a:t>10</a:t>
            </a:fld>
            <a:endParaRPr lang="en-US" dirty="0"/>
          </a:p>
        </p:txBody>
      </p:sp>
    </p:spTree>
    <p:extLst>
      <p:ext uri="{BB962C8B-B14F-4D97-AF65-F5344CB8AC3E}">
        <p14:creationId xmlns:p14="http://schemas.microsoft.com/office/powerpoint/2010/main" val="580545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B7A5BF0-E18A-7441-92B6-67F0AFAD2245}"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C32D33-A43A-6747-A532-E3D65BF20C98}"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1ABE5F-709C-E34C-AE44-0C5AA04C8D5D}"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DF0F5-5C69-AA49-8D9D-7FFC1DE10C67}"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E42757-C397-0743-9CBE-052586CEAE8E}"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051392-9C34-1547-B78F-E973AEF4483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AE810C-732D-4248-AE66-032A4AF7261D}" type="datetime1">
              <a:rPr lang="en-US" smtClean="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198F44-7101-AB4C-B1AD-2FBDF8DD3568}" type="datetime1">
              <a:rPr lang="en-US" smtClean="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8DAB0-4242-C745-9B95-15A17E2108C0}" type="datetime1">
              <a:rPr lang="en-US" smtClean="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AA2B3C-6E55-1749-9242-4FC00079174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5598-054B-E54B-B117-1ACBB5555E01}"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3B162-B264-D948-BA31-264C4AD0E810}" type="datetime1">
              <a:rPr lang="en-US" smtClean="0"/>
              <a:t>1/9/19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6CDA5-96F5-F145-AE6E-FCBED6CEB552}" type="slidenum">
              <a:rPr lang="en-US" smtClean="0"/>
              <a:t>‹#›</a:t>
            </a:fld>
            <a:endParaRPr lang="en-US" dirty="0"/>
          </a:p>
        </p:txBody>
      </p:sp>
    </p:spTree>
    <p:extLst>
      <p:ext uri="{BB962C8B-B14F-4D97-AF65-F5344CB8AC3E}">
        <p14:creationId xmlns:p14="http://schemas.microsoft.com/office/powerpoint/2010/main" val="492702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tiff"/><Relationship Id="rId9"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JPG"/><Relationship Id="rId7" Type="http://schemas.openxmlformats.org/officeDocument/2006/relationships/image" Target="../media/image47.JPG"/><Relationship Id="rId8" Type="http://schemas.openxmlformats.org/officeDocument/2006/relationships/image" Target="../media/image48.jpg"/><Relationship Id="rId9" Type="http://schemas.openxmlformats.org/officeDocument/2006/relationships/image" Target="../media/image49.tiff"/><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5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383"/>
            <a:ext cx="9144000" cy="1615576"/>
          </a:xfrm>
        </p:spPr>
        <p:txBody>
          <a:bodyPr>
            <a:normAutofit fontScale="90000"/>
          </a:bodyPr>
          <a:lstStyle/>
          <a:p>
            <a:r>
              <a:rPr lang="en-US" sz="4800" b="1" dirty="0">
                <a:ea typeface="Arial" charset="0"/>
                <a:cs typeface="Arial" charset="0"/>
              </a:rPr>
              <a:t>Metabolic interactions and capabilities within microbial communities</a:t>
            </a:r>
            <a:endParaRPr lang="en-US" sz="4800" b="1" dirty="0">
              <a:ea typeface="Arial" charset="0"/>
              <a:cs typeface="Arial" charset="0"/>
            </a:endParaRPr>
          </a:p>
        </p:txBody>
      </p:sp>
      <p:sp>
        <p:nvSpPr>
          <p:cNvPr id="3" name="Subtitle 2"/>
          <p:cNvSpPr>
            <a:spLocks noGrp="1"/>
          </p:cNvSpPr>
          <p:nvPr>
            <p:ph type="subTitle" idx="1"/>
          </p:nvPr>
        </p:nvSpPr>
        <p:spPr>
          <a:xfrm>
            <a:off x="-603250" y="2190033"/>
            <a:ext cx="10350500" cy="3690274"/>
          </a:xfrm>
        </p:spPr>
        <p:txBody>
          <a:bodyPr>
            <a:normAutofit fontScale="92500" lnSpcReduction="20000"/>
          </a:bodyPr>
          <a:lstStyle/>
          <a:p>
            <a:r>
              <a:rPr lang="en-US" sz="3200" dirty="0" smtClean="0"/>
              <a:t>Dissertation Defense</a:t>
            </a:r>
          </a:p>
          <a:p>
            <a:endParaRPr lang="en-US" sz="3200" dirty="0" smtClean="0"/>
          </a:p>
          <a:p>
            <a:r>
              <a:rPr lang="en-US" sz="3200" dirty="0" smtClean="0"/>
              <a:t>Gregory Medlock</a:t>
            </a:r>
          </a:p>
          <a:p>
            <a:endParaRPr lang="en-US" sz="3200" dirty="0"/>
          </a:p>
          <a:p>
            <a:r>
              <a:rPr lang="en-US" sz="3200" dirty="0"/>
              <a:t>Advisor: Jason </a:t>
            </a:r>
            <a:r>
              <a:rPr lang="en-US" sz="3200" dirty="0" err="1"/>
              <a:t>Papin</a:t>
            </a:r>
            <a:r>
              <a:rPr lang="en-US" sz="3200" dirty="0"/>
              <a:t>, PhD</a:t>
            </a:r>
          </a:p>
          <a:p>
            <a:r>
              <a:rPr lang="en-US" dirty="0" smtClean="0"/>
              <a:t>Committee: Kevin Janes, PhD (Chair)</a:t>
            </a:r>
          </a:p>
          <a:p>
            <a:r>
              <a:rPr lang="en-US" dirty="0" smtClean="0"/>
              <a:t>Peter Kasson, MD, PhD</a:t>
            </a:r>
          </a:p>
          <a:p>
            <a:r>
              <a:rPr lang="en-US" dirty="0" smtClean="0"/>
              <a:t>Mete </a:t>
            </a:r>
            <a:r>
              <a:rPr lang="en-US" dirty="0" err="1" smtClean="0"/>
              <a:t>Civelek</a:t>
            </a:r>
            <a:r>
              <a:rPr lang="en-US" dirty="0" smtClean="0"/>
              <a:t>, PhD</a:t>
            </a:r>
          </a:p>
          <a:p>
            <a:r>
              <a:rPr lang="en-US" dirty="0" smtClean="0"/>
              <a:t>William Petri, MD, PhD</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880307"/>
            <a:ext cx="6144687" cy="820492"/>
          </a:xfrm>
          <a:prstGeom prst="rect">
            <a:avLst/>
          </a:prstGeom>
        </p:spPr>
      </p:pic>
    </p:spTree>
    <p:extLst>
      <p:ext uri="{BB962C8B-B14F-4D97-AF65-F5344CB8AC3E}">
        <p14:creationId xmlns:p14="http://schemas.microsoft.com/office/powerpoint/2010/main" val="1490198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Characterizing metabolic interactions between members of a defined microbiota</a:t>
            </a:r>
            <a:endParaRPr lang="en-US" dirty="0"/>
          </a:p>
        </p:txBody>
      </p:sp>
      <p:sp>
        <p:nvSpPr>
          <p:cNvPr id="15" name="Rectangle 14"/>
          <p:cNvSpPr/>
          <p:nvPr/>
        </p:nvSpPr>
        <p:spPr>
          <a:xfrm>
            <a:off x="5665807" y="2060020"/>
            <a:ext cx="462988" cy="46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78" y="3923396"/>
            <a:ext cx="8515350" cy="2080546"/>
          </a:xfrm>
          <a:prstGeom prst="rect">
            <a:avLst/>
          </a:prstGeom>
        </p:spPr>
      </p:pic>
      <p:sp>
        <p:nvSpPr>
          <p:cNvPr id="20" name="TextBox 1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0" name="Rectangle 9"/>
          <p:cNvSpPr/>
          <p:nvPr/>
        </p:nvSpPr>
        <p:spPr>
          <a:xfrm>
            <a:off x="676569" y="2026497"/>
            <a:ext cx="5790452" cy="1200329"/>
          </a:xfrm>
          <a:prstGeom prst="rect">
            <a:avLst/>
          </a:prstGeom>
        </p:spPr>
        <p:txBody>
          <a:bodyPr wrap="square">
            <a:spAutoFit/>
          </a:bodyPr>
          <a:lstStyle/>
          <a:p>
            <a:r>
              <a:rPr lang="en-US" sz="2400" dirty="0"/>
              <a:t>Altered </a:t>
            </a:r>
            <a:r>
              <a:rPr lang="en-US" sz="2400" dirty="0" err="1"/>
              <a:t>Schaedler</a:t>
            </a:r>
            <a:r>
              <a:rPr lang="en-US" sz="2400" dirty="0"/>
              <a:t> flora (ASF</a:t>
            </a:r>
            <a:r>
              <a:rPr lang="en-US" sz="2400" dirty="0" smtClean="0"/>
              <a:t>): 8 bacterial species </a:t>
            </a:r>
            <a:r>
              <a:rPr lang="en-US" sz="2400" dirty="0"/>
              <a:t>used to </a:t>
            </a:r>
            <a:r>
              <a:rPr lang="en-US" sz="2400" dirty="0" smtClean="0"/>
              <a:t>standardize the mouse microbiota</a:t>
            </a:r>
            <a:endParaRPr lang="en-US" sz="2400" dirty="0"/>
          </a:p>
        </p:txBody>
      </p:sp>
      <p:sp>
        <p:nvSpPr>
          <p:cNvPr id="12" name="TextBox 11"/>
          <p:cNvSpPr txBox="1"/>
          <p:nvPr/>
        </p:nvSpPr>
        <p:spPr>
          <a:xfrm>
            <a:off x="3971862" y="3545792"/>
            <a:ext cx="4543488" cy="461665"/>
          </a:xfrm>
          <a:prstGeom prst="rect">
            <a:avLst/>
          </a:prstGeom>
          <a:noFill/>
        </p:spPr>
        <p:txBody>
          <a:bodyPr wrap="none" rtlCol="0">
            <a:spAutoFit/>
          </a:bodyPr>
          <a:lstStyle/>
          <a:p>
            <a:pPr algn="ctr"/>
            <a:r>
              <a:rPr lang="en-US" sz="2400" b="1" dirty="0"/>
              <a:t>Start simple</a:t>
            </a:r>
            <a:r>
              <a:rPr lang="en-US" sz="2400" b="1"/>
              <a:t>: </a:t>
            </a:r>
            <a:r>
              <a:rPr lang="en-US" sz="2400" b="1" smtClean="0"/>
              <a:t>pairwise </a:t>
            </a:r>
            <a:r>
              <a:rPr lang="en-US" sz="2400" b="1" dirty="0"/>
              <a:t>interactions</a:t>
            </a:r>
            <a:endParaRPr lang="en-US" sz="2400" b="1"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109" y="1600565"/>
            <a:ext cx="1614265" cy="1591564"/>
          </a:xfrm>
          <a:prstGeom prst="rect">
            <a:avLst/>
          </a:prstGeom>
        </p:spPr>
      </p:pic>
      <p:sp>
        <p:nvSpPr>
          <p:cNvPr id="3" name="Rectangle 2"/>
          <p:cNvSpPr/>
          <p:nvPr/>
        </p:nvSpPr>
        <p:spPr>
          <a:xfrm>
            <a:off x="3742509" y="3923396"/>
            <a:ext cx="5166469" cy="2194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3"/>
          <p:cNvGraphicFramePr>
            <a:graphicFrameLocks noGrp="1"/>
          </p:cNvGraphicFramePr>
          <p:nvPr>
            <p:ph idx="1"/>
            <p:extLst>
              <p:ext uri="{D42A27DB-BD31-4B8C-83A1-F6EECF244321}">
                <p14:modId xmlns:p14="http://schemas.microsoft.com/office/powerpoint/2010/main" val="105427089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4" name="Rectangle 3"/>
          <p:cNvSpPr/>
          <p:nvPr/>
        </p:nvSpPr>
        <p:spPr>
          <a:xfrm>
            <a:off x="6381206" y="4064388"/>
            <a:ext cx="2632165" cy="1996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2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Growth interactions within the ASF</a:t>
            </a:r>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49" y="1846304"/>
            <a:ext cx="8577868" cy="3329441"/>
          </a:xfrm>
          <a:prstGeom prst="rect">
            <a:avLst/>
          </a:prstGeom>
        </p:spPr>
      </p:pic>
      <p:sp>
        <p:nvSpPr>
          <p:cNvPr id="11" name="Rectangle 10"/>
          <p:cNvSpPr/>
          <p:nvPr/>
        </p:nvSpPr>
        <p:spPr>
          <a:xfrm>
            <a:off x="4298577" y="1690689"/>
            <a:ext cx="4988859" cy="320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360203" y="5260855"/>
            <a:ext cx="6807569" cy="830997"/>
          </a:xfrm>
          <a:prstGeom prst="rect">
            <a:avLst/>
          </a:prstGeom>
          <a:noFill/>
        </p:spPr>
        <p:txBody>
          <a:bodyPr wrap="none" rtlCol="0">
            <a:spAutoFit/>
          </a:bodyPr>
          <a:lstStyle/>
          <a:p>
            <a:pPr marL="285750" indent="-285750">
              <a:buFont typeface="Arial" charset="0"/>
              <a:buChar char="•"/>
            </a:pPr>
            <a:r>
              <a:rPr lang="en-US" sz="2400" b="1" dirty="0"/>
              <a:t>Most co-cultures had a negative effect on growth</a:t>
            </a:r>
          </a:p>
          <a:p>
            <a:pPr marL="285750" indent="-285750">
              <a:buFont typeface="Arial" charset="0"/>
              <a:buChar char="•"/>
            </a:pPr>
            <a:r>
              <a:rPr lang="en-US" sz="2400" b="1" dirty="0"/>
              <a:t>Only one co-culture had a net-positive interaction</a:t>
            </a:r>
            <a:endParaRPr lang="en-US" sz="2400" b="1" dirty="0"/>
          </a:p>
        </p:txBody>
      </p:sp>
      <p:sp>
        <p:nvSpPr>
          <p:cNvPr id="13" name="Rectangle 12"/>
          <p:cNvSpPr/>
          <p:nvPr/>
        </p:nvSpPr>
        <p:spPr>
          <a:xfrm>
            <a:off x="2227347" y="2420471"/>
            <a:ext cx="923724" cy="126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389938" y="2420471"/>
            <a:ext cx="1077559" cy="17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0" name="Content Placeholder 3"/>
          <p:cNvGraphicFramePr>
            <a:graphicFrameLocks/>
          </p:cNvGraphicFramePr>
          <p:nvPr>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619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610" y="1246972"/>
            <a:ext cx="6901246" cy="5113654"/>
          </a:xfrm>
          <a:prstGeom prst="rect">
            <a:avLst/>
          </a:prstGeom>
        </p:spPr>
      </p:pic>
      <p:sp>
        <p:nvSpPr>
          <p:cNvPr id="2" name="Title 1"/>
          <p:cNvSpPr>
            <a:spLocks noGrp="1"/>
          </p:cNvSpPr>
          <p:nvPr>
            <p:ph type="title"/>
          </p:nvPr>
        </p:nvSpPr>
        <p:spPr>
          <a:xfrm>
            <a:off x="863809" y="0"/>
            <a:ext cx="7416381" cy="1325563"/>
          </a:xfrm>
        </p:spPr>
        <p:txBody>
          <a:bodyPr>
            <a:normAutofit/>
          </a:bodyPr>
          <a:lstStyle/>
          <a:p>
            <a:r>
              <a:rPr lang="en-US" sz="4000" dirty="0"/>
              <a:t>Metabolic profiling of mono- and co-culture supernatant</a:t>
            </a:r>
            <a:endParaRPr lang="en-US" sz="4000" dirty="0"/>
          </a:p>
        </p:txBody>
      </p:sp>
      <p:cxnSp>
        <p:nvCxnSpPr>
          <p:cNvPr id="14" name="Straight Arrow Connector 13"/>
          <p:cNvCxnSpPr/>
          <p:nvPr/>
        </p:nvCxnSpPr>
        <p:spPr>
          <a:xfrm>
            <a:off x="2267228" y="5687569"/>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11282" y="5332973"/>
            <a:ext cx="2203808" cy="338554"/>
          </a:xfrm>
          <a:prstGeom prst="rect">
            <a:avLst/>
          </a:prstGeom>
          <a:noFill/>
        </p:spPr>
        <p:txBody>
          <a:bodyPr wrap="none" rtlCol="0">
            <a:spAutoFit/>
          </a:bodyPr>
          <a:lstStyle/>
          <a:p>
            <a:r>
              <a:rPr lang="en-US" sz="1600" dirty="0"/>
              <a:t>Monoculture separation</a:t>
            </a:r>
            <a:endParaRPr lang="en-US" sz="1600" dirty="0"/>
          </a:p>
        </p:txBody>
      </p:sp>
      <p:cxnSp>
        <p:nvCxnSpPr>
          <p:cNvPr id="18" name="Straight Arrow Connector 17"/>
          <p:cNvCxnSpPr/>
          <p:nvPr/>
        </p:nvCxnSpPr>
        <p:spPr>
          <a:xfrm flipV="1">
            <a:off x="2982315" y="4151023"/>
            <a:ext cx="0" cy="12306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82315" y="4396443"/>
            <a:ext cx="1324080" cy="584775"/>
          </a:xfrm>
          <a:prstGeom prst="rect">
            <a:avLst/>
          </a:prstGeom>
          <a:noFill/>
        </p:spPr>
        <p:txBody>
          <a:bodyPr wrap="none" rtlCol="0">
            <a:spAutoFit/>
          </a:bodyPr>
          <a:lstStyle/>
          <a:p>
            <a:pPr algn="ctr"/>
            <a:r>
              <a:rPr lang="en-US" sz="1600" dirty="0"/>
              <a:t>Co-culture vs.</a:t>
            </a:r>
          </a:p>
          <a:p>
            <a:pPr algn="ctr"/>
            <a:r>
              <a:rPr lang="en-US" sz="1600" dirty="0"/>
              <a:t>monoculture</a:t>
            </a:r>
            <a:endParaRPr lang="en-US" sz="1600" dirty="0"/>
          </a:p>
        </p:txBody>
      </p:sp>
      <p:cxnSp>
        <p:nvCxnSpPr>
          <p:cNvPr id="24" name="Straight Arrow Connector 23"/>
          <p:cNvCxnSpPr/>
          <p:nvPr/>
        </p:nvCxnSpPr>
        <p:spPr>
          <a:xfrm>
            <a:off x="6013845" y="4690397"/>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50287" y="4064650"/>
            <a:ext cx="1956241" cy="584775"/>
          </a:xfrm>
          <a:prstGeom prst="rect">
            <a:avLst/>
          </a:prstGeom>
          <a:noFill/>
        </p:spPr>
        <p:txBody>
          <a:bodyPr wrap="none" rtlCol="0">
            <a:spAutoFit/>
          </a:bodyPr>
          <a:lstStyle/>
          <a:p>
            <a:pPr algn="ctr"/>
            <a:r>
              <a:rPr lang="en-US" sz="1600" dirty="0"/>
              <a:t>Co-cultures similar to</a:t>
            </a:r>
          </a:p>
          <a:p>
            <a:pPr algn="ctr"/>
            <a:r>
              <a:rPr lang="en-US" sz="1600" dirty="0"/>
              <a:t>o</a:t>
            </a:r>
            <a:r>
              <a:rPr lang="en-US" sz="1600" dirty="0"/>
              <a:t>ne monoculture</a:t>
            </a:r>
            <a:endParaRPr lang="en-US" sz="1600" dirty="0"/>
          </a:p>
        </p:txBody>
      </p:sp>
      <p:sp>
        <p:nvSpPr>
          <p:cNvPr id="22" name="Rectangle 21"/>
          <p:cNvSpPr/>
          <p:nvPr/>
        </p:nvSpPr>
        <p:spPr>
          <a:xfrm>
            <a:off x="4743108" y="3122192"/>
            <a:ext cx="3572447"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3802800" y="3667328"/>
            <a:ext cx="1054006" cy="338554"/>
          </a:xfrm>
          <a:prstGeom prst="rect">
            <a:avLst/>
          </a:prstGeom>
          <a:noFill/>
        </p:spPr>
        <p:txBody>
          <a:bodyPr wrap="none" rtlCol="0">
            <a:spAutoFit/>
          </a:bodyPr>
          <a:lstStyle/>
          <a:p>
            <a:pPr algn="ctr"/>
            <a:r>
              <a:rPr lang="en-US" sz="1600" dirty="0"/>
              <a:t>Co-culture</a:t>
            </a:r>
            <a:endParaRPr lang="en-US" sz="1600" dirty="0"/>
          </a:p>
        </p:txBody>
      </p:sp>
      <p:cxnSp>
        <p:nvCxnSpPr>
          <p:cNvPr id="7" name="Straight Arrow Connector 6"/>
          <p:cNvCxnSpPr/>
          <p:nvPr/>
        </p:nvCxnSpPr>
        <p:spPr>
          <a:xfrm flipH="1" flipV="1">
            <a:off x="3138428" y="3845907"/>
            <a:ext cx="708583" cy="10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9036" y="3239588"/>
            <a:ext cx="5745265" cy="3199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p:cNvSpPr txBox="1">
            <a:spLocks/>
          </p:cNvSpPr>
          <p:nvPr/>
        </p:nvSpPr>
        <p:spPr>
          <a:xfrm>
            <a:off x="4664021" y="4121752"/>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Which metabolites drive the growth interaction?</a:t>
            </a:r>
            <a:endParaRPr lang="en-US" sz="2800" b="1" dirty="0"/>
          </a:p>
        </p:txBody>
      </p:sp>
      <p:sp>
        <p:nvSpPr>
          <p:cNvPr id="30" name="TextBox 2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570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0"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61034" r="16561"/>
          <a:stretch/>
        </p:blipFill>
        <p:spPr>
          <a:xfrm>
            <a:off x="5212438" y="2386234"/>
            <a:ext cx="2494212" cy="2693846"/>
          </a:xfrm>
          <a:prstGeom prst="rect">
            <a:avLst/>
          </a:prstGeom>
        </p:spPr>
      </p:pic>
      <p:sp>
        <p:nvSpPr>
          <p:cNvPr id="2" name="Title 1"/>
          <p:cNvSpPr>
            <a:spLocks noGrp="1"/>
          </p:cNvSpPr>
          <p:nvPr>
            <p:ph type="title"/>
          </p:nvPr>
        </p:nvSpPr>
        <p:spPr>
          <a:xfrm>
            <a:off x="301550" y="273706"/>
            <a:ext cx="8686800" cy="1325563"/>
          </a:xfrm>
        </p:spPr>
        <p:txBody>
          <a:bodyPr>
            <a:normAutofit fontScale="90000"/>
          </a:bodyPr>
          <a:lstStyle/>
          <a:p>
            <a:r>
              <a:rPr lang="en-US" smtClean="0"/>
              <a:t>Species abundance changes </a:t>
            </a:r>
            <a:r>
              <a:rPr lang="en-US" dirty="0" smtClean="0"/>
              <a:t>confound interpretation of metabolomics data</a:t>
            </a:r>
            <a:endParaRPr lang="en-US" dirty="0"/>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r="61631"/>
          <a:stretch/>
        </p:blipFill>
        <p:spPr>
          <a:xfrm>
            <a:off x="65583" y="2350298"/>
            <a:ext cx="4330068" cy="2730919"/>
          </a:xfrm>
          <a:prstGeom prst="rect">
            <a:avLst/>
          </a:prstGeom>
        </p:spPr>
      </p:pic>
      <p:sp>
        <p:nvSpPr>
          <p:cNvPr id="18" name="Rectangle 17"/>
          <p:cNvSpPr/>
          <p:nvPr/>
        </p:nvSpPr>
        <p:spPr>
          <a:xfrm>
            <a:off x="3710847" y="3018394"/>
            <a:ext cx="964438" cy="2007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978301" y="4377374"/>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4720186" y="2864039"/>
            <a:ext cx="4504662" cy="2239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752943" y="2307668"/>
            <a:ext cx="7515264" cy="656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5583" y="5343988"/>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74702" y="5348880"/>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9415" y="5356773"/>
            <a:ext cx="2523843" cy="707886"/>
          </a:xfrm>
          <a:prstGeom prst="rect">
            <a:avLst/>
          </a:prstGeom>
          <a:noFill/>
        </p:spPr>
        <p:txBody>
          <a:bodyPr wrap="square" rtlCol="0">
            <a:spAutoFit/>
          </a:bodyPr>
          <a:lstStyle/>
          <a:p>
            <a:r>
              <a:rPr lang="en-US" sz="2000" dirty="0"/>
              <a:t>Did co-culture lead to cross-feeding?</a:t>
            </a:r>
            <a:endParaRPr lang="en-US" sz="2000" dirty="0"/>
          </a:p>
        </p:txBody>
      </p:sp>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8" name="Rectangle 27"/>
          <p:cNvSpPr/>
          <p:nvPr/>
        </p:nvSpPr>
        <p:spPr>
          <a:xfrm>
            <a:off x="7515531" y="2880625"/>
            <a:ext cx="1888501" cy="1589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3" name="Rectangle 2"/>
          <p:cNvSpPr/>
          <p:nvPr/>
        </p:nvSpPr>
        <p:spPr>
          <a:xfrm>
            <a:off x="1737798" y="1831410"/>
            <a:ext cx="5105244" cy="369332"/>
          </a:xfrm>
          <a:prstGeom prst="rect">
            <a:avLst/>
          </a:prstGeom>
        </p:spPr>
        <p:txBody>
          <a:bodyPr wrap="none">
            <a:spAutoFit/>
          </a:bodyPr>
          <a:lstStyle/>
          <a:p>
            <a:r>
              <a:rPr lang="en-US" dirty="0" smtClean="0"/>
              <a:t>Yield =    Amount of metabolite produced/consumed</a:t>
            </a:r>
            <a:endParaRPr lang="en-US" dirty="0"/>
          </a:p>
        </p:txBody>
      </p:sp>
      <p:sp>
        <p:nvSpPr>
          <p:cNvPr id="29" name="Rectangle 28"/>
          <p:cNvSpPr/>
          <p:nvPr/>
        </p:nvSpPr>
        <p:spPr>
          <a:xfrm>
            <a:off x="3163294" y="2159591"/>
            <a:ext cx="2963312" cy="369332"/>
          </a:xfrm>
          <a:prstGeom prst="rect">
            <a:avLst/>
          </a:prstGeom>
        </p:spPr>
        <p:txBody>
          <a:bodyPr wrap="none">
            <a:spAutoFit/>
          </a:bodyPr>
          <a:lstStyle/>
          <a:p>
            <a:r>
              <a:rPr lang="en-US" dirty="0" smtClean="0"/>
              <a:t>Amount of biomass produced</a:t>
            </a:r>
            <a:endParaRPr lang="en-US" dirty="0"/>
          </a:p>
        </p:txBody>
      </p:sp>
      <p:cxnSp>
        <p:nvCxnSpPr>
          <p:cNvPr id="5" name="Straight Connector 4"/>
          <p:cNvCxnSpPr/>
          <p:nvPr/>
        </p:nvCxnSpPr>
        <p:spPr>
          <a:xfrm>
            <a:off x="2664823" y="2200742"/>
            <a:ext cx="40554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997040" y="3024878"/>
            <a:ext cx="964438" cy="2007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211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p:bldP spid="23" grpId="0"/>
      <p:bldP spid="24" grpId="0"/>
      <p:bldP spid="3" grpId="0"/>
      <p:bldP spid="29" grpId="0"/>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223900" y="235788"/>
            <a:ext cx="8834805" cy="1325563"/>
          </a:xfrm>
        </p:spPr>
        <p:txBody>
          <a:bodyPr>
            <a:normAutofit/>
          </a:bodyPr>
          <a:lstStyle/>
          <a:p>
            <a:r>
              <a:rPr lang="en-US" dirty="0" smtClean="0"/>
              <a:t>Accounting for species abundance and expected metabolite </a:t>
            </a:r>
            <a:r>
              <a:rPr lang="en-US" dirty="0" smtClean="0"/>
              <a:t>yield </a:t>
            </a:r>
            <a:r>
              <a:rPr lang="en-US" dirty="0" smtClean="0"/>
              <a:t>with ConYE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00" y="2018285"/>
            <a:ext cx="8943920" cy="3639880"/>
          </a:xfrm>
          <a:prstGeom prst="rect">
            <a:avLst/>
          </a:prstGeom>
        </p:spPr>
      </p:pic>
      <p:sp>
        <p:nvSpPr>
          <p:cNvPr id="17" name="Rectangle 16"/>
          <p:cNvSpPr/>
          <p:nvPr/>
        </p:nvSpPr>
        <p:spPr>
          <a:xfrm>
            <a:off x="8365926" y="2778470"/>
            <a:ext cx="852941" cy="1961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408544" y="2432354"/>
            <a:ext cx="2140798"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p:nvPr/>
        </p:nvCxnSpPr>
        <p:spPr>
          <a:xfrm>
            <a:off x="2586365" y="3492930"/>
            <a:ext cx="101635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89178" y="3982949"/>
            <a:ext cx="1243540" cy="5305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V="1">
            <a:off x="398417" y="1942453"/>
            <a:ext cx="8393979" cy="524687"/>
          </a:xfrm>
          <a:prstGeom prst="bentConnector3">
            <a:avLst>
              <a:gd name="adj1" fmla="val 51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52113" y="1942453"/>
            <a:ext cx="3848" cy="82095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eft Bracket 49"/>
          <p:cNvSpPr/>
          <p:nvPr/>
        </p:nvSpPr>
        <p:spPr>
          <a:xfrm rot="5400000">
            <a:off x="8026661" y="2682107"/>
            <a:ext cx="189182" cy="75884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p:cNvSpPr txBox="1"/>
          <p:nvPr/>
        </p:nvSpPr>
        <p:spPr>
          <a:xfrm>
            <a:off x="7909355" y="2655690"/>
            <a:ext cx="623976" cy="369332"/>
          </a:xfrm>
          <a:prstGeom prst="rect">
            <a:avLst/>
          </a:prstGeom>
          <a:noFill/>
        </p:spPr>
        <p:txBody>
          <a:bodyPr wrap="square" rtlCol="0">
            <a:spAutoFit/>
          </a:bodyPr>
          <a:lstStyle/>
          <a:p>
            <a:r>
              <a:rPr lang="en-US" dirty="0"/>
              <a:t>???</a:t>
            </a:r>
            <a:endParaRPr lang="en-US" dirty="0"/>
          </a:p>
        </p:txBody>
      </p:sp>
      <p:sp>
        <p:nvSpPr>
          <p:cNvPr id="2" name="Rounded Rectangle 1"/>
          <p:cNvSpPr/>
          <p:nvPr/>
        </p:nvSpPr>
        <p:spPr>
          <a:xfrm>
            <a:off x="1904593" y="2535368"/>
            <a:ext cx="789169" cy="260109"/>
          </a:xfrm>
          <a:prstGeom prst="roundRect">
            <a:avLst/>
          </a:prstGeom>
          <a:solidFill>
            <a:srgbClr val="F4AA3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938682" y="2530800"/>
            <a:ext cx="789169" cy="260109"/>
          </a:xfrm>
          <a:prstGeom prst="roundRect">
            <a:avLst/>
          </a:prstGeom>
          <a:solidFill>
            <a:srgbClr val="58B3E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42" name="Straight Arrow Connector 41"/>
          <p:cNvCxnSpPr/>
          <p:nvPr/>
        </p:nvCxnSpPr>
        <p:spPr>
          <a:xfrm flipV="1">
            <a:off x="8169095" y="4840070"/>
            <a:ext cx="0" cy="9823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a:off x="722312" y="5421636"/>
            <a:ext cx="7499031" cy="384862"/>
          </a:xfrm>
          <a:prstGeom prst="bentConnector3">
            <a:avLst>
              <a:gd name="adj1" fmla="val 52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623789" y="2376018"/>
            <a:ext cx="3434916"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2"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750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0" grpId="0" animBg="1"/>
      <p:bldP spid="51" grpId="0"/>
      <p:bldP spid="2" grpId="0" animBg="1"/>
      <p:bldP spid="23" grpId="0" animBg="1"/>
      <p:bldP spid="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013" r="41676" b="57077"/>
          <a:stretch/>
        </p:blipFill>
        <p:spPr>
          <a:xfrm>
            <a:off x="3370994" y="1935736"/>
            <a:ext cx="2402012" cy="2229979"/>
          </a:xfrm>
          <a:prstGeom prst="rect">
            <a:avLst/>
          </a:prstGeom>
        </p:spPr>
      </p:pic>
      <p:sp>
        <p:nvSpPr>
          <p:cNvPr id="3" name="TextBox 2"/>
          <p:cNvSpPr txBox="1"/>
          <p:nvPr/>
        </p:nvSpPr>
        <p:spPr>
          <a:xfrm>
            <a:off x="5554584" y="5020897"/>
            <a:ext cx="3887300" cy="923330"/>
          </a:xfrm>
          <a:prstGeom prst="rect">
            <a:avLst/>
          </a:prstGeom>
          <a:noFill/>
        </p:spPr>
        <p:txBody>
          <a:bodyPr wrap="square" rtlCol="0">
            <a:spAutoFit/>
          </a:bodyPr>
          <a:lstStyle/>
          <a:p>
            <a:r>
              <a:rPr lang="en-US" b="1" dirty="0"/>
              <a:t>Less consumption than expected suggests increased biomass yield or use of alternative energy sources</a:t>
            </a:r>
            <a:endParaRPr lang="en-US" b="1" dirty="0"/>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8013" t="47267" r="45504" b="26759"/>
          <a:stretch/>
        </p:blipFill>
        <p:spPr>
          <a:xfrm>
            <a:off x="3230611" y="4293221"/>
            <a:ext cx="2423843" cy="1677946"/>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58412" r="20166" b="49630"/>
          <a:stretch/>
        </p:blipFill>
        <p:spPr>
          <a:xfrm>
            <a:off x="5828875" y="1582865"/>
            <a:ext cx="3220686" cy="3326987"/>
          </a:xfrm>
          <a:prstGeom prst="rect">
            <a:avLst/>
          </a:prstGeom>
        </p:spPr>
      </p:pic>
      <p:sp>
        <p:nvSpPr>
          <p:cNvPr id="17" name="TextBox 16"/>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r="63799"/>
          <a:stretch/>
        </p:blipFill>
        <p:spPr>
          <a:xfrm>
            <a:off x="223900" y="2018285"/>
            <a:ext cx="3237757" cy="3639880"/>
          </a:xfrm>
          <a:prstGeom prst="rect">
            <a:avLst/>
          </a:prstGeom>
        </p:spPr>
      </p:pic>
      <p:sp>
        <p:nvSpPr>
          <p:cNvPr id="22" name="Title 1"/>
          <p:cNvSpPr txBox="1">
            <a:spLocks/>
          </p:cNvSpPr>
          <p:nvPr/>
        </p:nvSpPr>
        <p:spPr>
          <a:xfrm>
            <a:off x="223900" y="235788"/>
            <a:ext cx="88348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Accounting for species abundance and expected metabolite yield with ConYE</a:t>
            </a:r>
            <a:endParaRPr lang="en-US" dirty="0"/>
          </a:p>
        </p:txBody>
      </p:sp>
      <p:graphicFrame>
        <p:nvGraphicFramePr>
          <p:cNvPr id="23"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14264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365126"/>
            <a:ext cx="8196943" cy="1325563"/>
          </a:xfrm>
        </p:spPr>
        <p:txBody>
          <a:bodyPr>
            <a:noAutofit/>
          </a:bodyPr>
          <a:lstStyle/>
          <a:p>
            <a:r>
              <a:rPr lang="en-US" sz="4000" dirty="0" smtClean="0"/>
              <a:t>Resource utilization in co-cultures with positive growth interactions</a:t>
            </a:r>
            <a:endParaRPr lang="en-US" sz="4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t="5023" r="65955" b="51171"/>
          <a:stretch/>
        </p:blipFill>
        <p:spPr>
          <a:xfrm>
            <a:off x="1228932" y="1619843"/>
            <a:ext cx="2916788" cy="2999660"/>
          </a:xfrm>
          <a:prstGeom prst="rect">
            <a:avLst/>
          </a:prstGeom>
        </p:spPr>
      </p:pic>
      <p:cxnSp>
        <p:nvCxnSpPr>
          <p:cNvPr id="13" name="Straight Arrow Connector 12"/>
          <p:cNvCxnSpPr/>
          <p:nvPr/>
        </p:nvCxnSpPr>
        <p:spPr>
          <a:xfrm flipV="1">
            <a:off x="1813997"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32634"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16" name="TextBox 15"/>
          <p:cNvSpPr txBox="1"/>
          <p:nvPr/>
        </p:nvSpPr>
        <p:spPr>
          <a:xfrm>
            <a:off x="1423100"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5550" t="5023" r="31645" b="51171"/>
          <a:stretch/>
        </p:blipFill>
        <p:spPr>
          <a:xfrm>
            <a:off x="4755765" y="1619843"/>
            <a:ext cx="2823697" cy="3013822"/>
          </a:xfrm>
          <a:prstGeom prst="rect">
            <a:avLst/>
          </a:prstGeom>
        </p:spPr>
      </p:pic>
      <p:cxnSp>
        <p:nvCxnSpPr>
          <p:cNvPr id="25" name="Straight Arrow Connector 24"/>
          <p:cNvCxnSpPr/>
          <p:nvPr/>
        </p:nvCxnSpPr>
        <p:spPr>
          <a:xfrm flipV="1">
            <a:off x="1101912" y="1817754"/>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24596" y="2805676"/>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27" name="TextBox 26"/>
          <p:cNvSpPr txBox="1"/>
          <p:nvPr/>
        </p:nvSpPr>
        <p:spPr>
          <a:xfrm>
            <a:off x="859638" y="5683302"/>
            <a:ext cx="7515043" cy="461665"/>
          </a:xfrm>
          <a:prstGeom prst="rect">
            <a:avLst/>
          </a:prstGeom>
          <a:noFill/>
        </p:spPr>
        <p:txBody>
          <a:bodyPr wrap="square" rtlCol="0">
            <a:spAutoFit/>
          </a:bodyPr>
          <a:lstStyle/>
          <a:p>
            <a:r>
              <a:rPr lang="en-US" sz="2400" b="1" dirty="0"/>
              <a:t>Species generate biomass more efficiently in co-culture</a:t>
            </a:r>
          </a:p>
        </p:txBody>
      </p:sp>
      <p:sp>
        <p:nvSpPr>
          <p:cNvPr id="32" name="TextBox 3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35" name="Straight Arrow Connector 34"/>
          <p:cNvCxnSpPr/>
          <p:nvPr/>
        </p:nvCxnSpPr>
        <p:spPr>
          <a:xfrm flipV="1">
            <a:off x="5152366"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71003"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37" name="TextBox 36"/>
          <p:cNvSpPr txBox="1"/>
          <p:nvPr/>
        </p:nvSpPr>
        <p:spPr>
          <a:xfrm>
            <a:off x="4761469"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sp>
        <p:nvSpPr>
          <p:cNvPr id="6" name="Rectangle 5"/>
          <p:cNvSpPr/>
          <p:nvPr/>
        </p:nvSpPr>
        <p:spPr>
          <a:xfrm>
            <a:off x="3497580" y="2118085"/>
            <a:ext cx="483328" cy="209006"/>
          </a:xfrm>
          <a:prstGeom prst="rect">
            <a:avLst/>
          </a:prstGeom>
          <a:solidFill>
            <a:srgbClr val="C9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61657" y="2070410"/>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158375" y="2114620"/>
            <a:ext cx="483328"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122452" y="2066945"/>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304626" y="2111444"/>
            <a:ext cx="483328" cy="209006"/>
          </a:xfrm>
          <a:prstGeom prst="rect">
            <a:avLst/>
          </a:prstGeom>
          <a:solidFill>
            <a:srgbClr val="C9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268703" y="2063769"/>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686023" y="2113685"/>
            <a:ext cx="483328"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650100" y="2066010"/>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063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1"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P spid="36" grpId="0"/>
      <p:bldP spid="37" grpId="0"/>
      <p:bldP spid="6" grpId="0" animBg="1"/>
      <p:bldP spid="6" grpId="1" animBg="1"/>
      <p:bldP spid="38" grpId="1" animBg="1"/>
      <p:bldP spid="39" grpId="0" animBg="1"/>
      <p:bldP spid="40" grpId="0" animBg="1"/>
      <p:bldP spid="41" grpId="0" animBg="1"/>
      <p:bldP spid="41" grpId="1" animBg="1"/>
      <p:bldP spid="42" grpId="0" animBg="1"/>
      <p:bldP spid="43" grpId="0" animBg="1"/>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443"/>
          <a:stretch/>
        </p:blipFill>
        <p:spPr>
          <a:xfrm>
            <a:off x="3877887" y="1202780"/>
            <a:ext cx="5106873" cy="3908814"/>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69158" t="5023" r="-685" b="51171"/>
          <a:stretch/>
        </p:blipFill>
        <p:spPr>
          <a:xfrm>
            <a:off x="1045030" y="2147378"/>
            <a:ext cx="2555056" cy="2837643"/>
          </a:xfrm>
          <a:prstGeom prst="rect">
            <a:avLst/>
          </a:prstGeom>
        </p:spPr>
      </p:pic>
      <p:cxnSp>
        <p:nvCxnSpPr>
          <p:cNvPr id="13" name="Straight Arrow Connector 12"/>
          <p:cNvCxnSpPr/>
          <p:nvPr/>
        </p:nvCxnSpPr>
        <p:spPr>
          <a:xfrm>
            <a:off x="1197636" y="5172938"/>
            <a:ext cx="246888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40197" y="5360856"/>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5" name="TextBox 14"/>
          <p:cNvSpPr txBox="1"/>
          <p:nvPr/>
        </p:nvSpPr>
        <p:spPr>
          <a:xfrm>
            <a:off x="545153" y="5360856"/>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16" name="Straight Arrow Connector 15"/>
          <p:cNvCxnSpPr/>
          <p:nvPr/>
        </p:nvCxnSpPr>
        <p:spPr>
          <a:xfrm flipV="1">
            <a:off x="858102" y="2282199"/>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191055" y="3270121"/>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18" name="Title 1"/>
          <p:cNvSpPr>
            <a:spLocks noGrp="1"/>
          </p:cNvSpPr>
          <p:nvPr>
            <p:ph type="title"/>
          </p:nvPr>
        </p:nvSpPr>
        <p:spPr>
          <a:xfrm>
            <a:off x="94376" y="-89234"/>
            <a:ext cx="10515600" cy="1325563"/>
          </a:xfrm>
        </p:spPr>
        <p:txBody>
          <a:bodyPr>
            <a:normAutofit/>
          </a:bodyPr>
          <a:lstStyle/>
          <a:p>
            <a:r>
              <a:rPr lang="en-US" dirty="0" smtClean="0"/>
              <a:t>Evidence for cross-feeding from ConYE</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79" y="1086324"/>
            <a:ext cx="1871872" cy="718828"/>
          </a:xfrm>
          <a:prstGeom prst="rect">
            <a:avLst/>
          </a:prstGeom>
        </p:spPr>
      </p:pic>
      <p:sp>
        <p:nvSpPr>
          <p:cNvPr id="22" name="TextBox 2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4"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88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support for an inferred cross-feeding interaction</a:t>
            </a:r>
            <a:endParaRPr lang="en-US" dirty="0"/>
          </a:p>
        </p:txBody>
      </p:sp>
      <p:sp>
        <p:nvSpPr>
          <p:cNvPr id="11" name="TextBox 10"/>
          <p:cNvSpPr txBox="1"/>
          <p:nvPr/>
        </p:nvSpPr>
        <p:spPr>
          <a:xfrm>
            <a:off x="487163" y="1971702"/>
            <a:ext cx="8169673" cy="369332"/>
          </a:xfrm>
          <a:prstGeom prst="rect">
            <a:avLst/>
          </a:prstGeom>
          <a:noFill/>
        </p:spPr>
        <p:txBody>
          <a:bodyPr wrap="square" rtlCol="0">
            <a:spAutoFit/>
          </a:bodyPr>
          <a:lstStyle/>
          <a:p>
            <a:r>
              <a:rPr lang="en-US" dirty="0" err="1"/>
              <a:t>ConYE</a:t>
            </a:r>
            <a:r>
              <a:rPr lang="en-US" dirty="0"/>
              <a:t> inferences + </a:t>
            </a:r>
            <a:r>
              <a:rPr lang="en-US" dirty="0" smtClean="0"/>
              <a:t>computational </a:t>
            </a:r>
            <a:r>
              <a:rPr lang="en-US" dirty="0"/>
              <a:t>metabolic models + literature searches </a:t>
            </a:r>
          </a:p>
        </p:txBody>
      </p:sp>
      <p:pic>
        <p:nvPicPr>
          <p:cNvPr id="15"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412" y="3419315"/>
            <a:ext cx="5195581" cy="2399975"/>
          </a:xfrm>
          <a:prstGeom prst="rect">
            <a:avLst/>
          </a:prstGeom>
        </p:spPr>
      </p:pic>
      <p:sp>
        <p:nvSpPr>
          <p:cNvPr id="16" name="TextBox 15"/>
          <p:cNvSpPr txBox="1"/>
          <p:nvPr/>
        </p:nvSpPr>
        <p:spPr>
          <a:xfrm>
            <a:off x="487162" y="3419315"/>
            <a:ext cx="2989760" cy="2308324"/>
          </a:xfrm>
          <a:prstGeom prst="rect">
            <a:avLst/>
          </a:prstGeom>
          <a:noFill/>
        </p:spPr>
        <p:txBody>
          <a:bodyPr wrap="square" rtlCol="0">
            <a:spAutoFit/>
          </a:bodyPr>
          <a:lstStyle/>
          <a:p>
            <a:r>
              <a:rPr lang="en-US" dirty="0"/>
              <a:t>Verified w/ monoculture experiments: </a:t>
            </a:r>
            <a:r>
              <a:rPr lang="en-US" b="1" dirty="0"/>
              <a:t>supplementation with putatively cross-fed amino acids leads to a growth benefit </a:t>
            </a:r>
            <a:r>
              <a:rPr lang="en-US" dirty="0"/>
              <a:t>for ASF356, recapitulating the co-culture behavior.</a:t>
            </a:r>
            <a:endParaRPr lang="en-US" b="1" dirty="0"/>
          </a:p>
        </p:txBody>
      </p:sp>
      <p:sp>
        <p:nvSpPr>
          <p:cNvPr id="3" name="Rectangle 2"/>
          <p:cNvSpPr/>
          <p:nvPr/>
        </p:nvSpPr>
        <p:spPr>
          <a:xfrm>
            <a:off x="487162" y="2516288"/>
            <a:ext cx="7219923" cy="646331"/>
          </a:xfrm>
          <a:prstGeom prst="rect">
            <a:avLst/>
          </a:prstGeom>
        </p:spPr>
        <p:txBody>
          <a:bodyPr wrap="square">
            <a:spAutoFit/>
          </a:bodyPr>
          <a:lstStyle/>
          <a:p>
            <a:r>
              <a:rPr lang="en-US" b="1" dirty="0"/>
              <a:t>Hypothesis:</a:t>
            </a:r>
            <a:r>
              <a:rPr lang="en-US" dirty="0"/>
              <a:t> ASF356 and ASF519 cross-fed pairs of amino acids and co-metabolized them.</a:t>
            </a:r>
            <a:endParaRPr lang="en-US" b="1" dirty="0"/>
          </a:p>
        </p:txBody>
      </p:sp>
      <p:sp>
        <p:nvSpPr>
          <p:cNvPr id="14" name="TextBox 13"/>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7"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45701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40" y="79816"/>
            <a:ext cx="8177349" cy="1325563"/>
          </a:xfrm>
        </p:spPr>
        <p:txBody>
          <a:bodyPr>
            <a:normAutofit/>
          </a:bodyPr>
          <a:lstStyle/>
          <a:p>
            <a:r>
              <a:rPr lang="en-US" dirty="0" smtClean="0"/>
              <a:t>Aim 1 Conclusions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353" y="3657600"/>
            <a:ext cx="5905743" cy="2728017"/>
          </a:xfrm>
        </p:spPr>
      </p:pic>
      <p:sp>
        <p:nvSpPr>
          <p:cNvPr id="6" name="Rectangle 5"/>
          <p:cNvSpPr/>
          <p:nvPr/>
        </p:nvSpPr>
        <p:spPr>
          <a:xfrm>
            <a:off x="391886" y="1189310"/>
            <a:ext cx="8823960" cy="2215991"/>
          </a:xfrm>
          <a:prstGeom prst="rect">
            <a:avLst/>
          </a:prstGeom>
        </p:spPr>
        <p:txBody>
          <a:bodyPr wrap="square">
            <a:spAutoFit/>
          </a:bodyPr>
          <a:lstStyle/>
          <a:p>
            <a:pPr marL="285750" indent="-285750">
              <a:buFont typeface="Arial" charset="0"/>
              <a:buChar char="•"/>
            </a:pPr>
            <a:r>
              <a:rPr lang="en-US" sz="2400" dirty="0" smtClean="0"/>
              <a:t>Profiled growth </a:t>
            </a:r>
            <a:r>
              <a:rPr lang="en-US" sz="2400" dirty="0"/>
              <a:t>interactions </a:t>
            </a:r>
            <a:r>
              <a:rPr lang="en-US" sz="2400" dirty="0" smtClean="0"/>
              <a:t>within </a:t>
            </a:r>
            <a:r>
              <a:rPr lang="en-US" sz="2400" dirty="0"/>
              <a:t>a defined murine microbiota.</a:t>
            </a:r>
          </a:p>
          <a:p>
            <a:pPr marL="285750" indent="-285750">
              <a:buFont typeface="Arial" charset="0"/>
              <a:buChar char="•"/>
            </a:pPr>
            <a:r>
              <a:rPr lang="en-US" sz="2400" dirty="0" smtClean="0"/>
              <a:t>Developed </a:t>
            </a:r>
            <a:r>
              <a:rPr lang="en-US" sz="2400" b="1" dirty="0" err="1" smtClean="0"/>
              <a:t>ConYE</a:t>
            </a:r>
            <a:r>
              <a:rPr lang="en-US" sz="2400" dirty="0" smtClean="0"/>
              <a:t> to account for changes </a:t>
            </a:r>
            <a:r>
              <a:rPr lang="en-US" sz="2400" dirty="0"/>
              <a:t>in growth </a:t>
            </a:r>
            <a:r>
              <a:rPr lang="en-US" sz="2400" dirty="0" smtClean="0"/>
              <a:t>to </a:t>
            </a:r>
            <a:r>
              <a:rPr lang="en-US" sz="2400" dirty="0"/>
              <a:t>identify </a:t>
            </a:r>
            <a:r>
              <a:rPr lang="en-US" sz="2400" b="1" dirty="0"/>
              <a:t>specific metabolites that might govern growth interactions.</a:t>
            </a:r>
          </a:p>
          <a:p>
            <a:pPr marL="285750" indent="-285750">
              <a:buFont typeface="Arial" charset="0"/>
              <a:buChar char="•"/>
            </a:pPr>
            <a:r>
              <a:rPr lang="en-US" sz="2400" dirty="0" smtClean="0"/>
              <a:t>Used </a:t>
            </a:r>
            <a:r>
              <a:rPr lang="en-US" sz="2400" dirty="0" err="1" smtClean="0"/>
              <a:t>ConYE</a:t>
            </a:r>
            <a:r>
              <a:rPr lang="en-US" sz="2400" dirty="0" smtClean="0"/>
              <a:t> </a:t>
            </a:r>
            <a:r>
              <a:rPr lang="en-US" sz="2400" dirty="0"/>
              <a:t>to identify a </a:t>
            </a:r>
            <a:r>
              <a:rPr lang="en-US" sz="2400" dirty="0" smtClean="0"/>
              <a:t>cross-feeding </a:t>
            </a:r>
            <a:r>
              <a:rPr lang="en-US" sz="2400" dirty="0"/>
              <a:t>interaction powered by a previously unidentified metabolic capability in </a:t>
            </a:r>
            <a:r>
              <a:rPr lang="en-US" sz="2400" dirty="0" smtClean="0"/>
              <a:t>ASF356.</a:t>
            </a:r>
            <a:endParaRPr lang="en-US" sz="2400" dirty="0"/>
          </a:p>
          <a:p>
            <a:endParaRPr lang="en-US" dirty="0"/>
          </a:p>
        </p:txBody>
      </p:sp>
      <p:sp>
        <p:nvSpPr>
          <p:cNvPr id="11" name="TextBox 1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70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Microbes cause diseases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5825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5" name="TextBox 4"/>
          <p:cNvSpPr txBox="1"/>
          <p:nvPr/>
        </p:nvSpPr>
        <p:spPr>
          <a:xfrm>
            <a:off x="4989384" y="1561699"/>
            <a:ext cx="4421316" cy="1938992"/>
          </a:xfrm>
          <a:prstGeom prst="rect">
            <a:avLst/>
          </a:prstGeom>
          <a:noFill/>
        </p:spPr>
        <p:txBody>
          <a:bodyPr wrap="square" rtlCol="0">
            <a:spAutoFit/>
          </a:bodyPr>
          <a:lstStyle/>
          <a:p>
            <a:r>
              <a:rPr lang="en-US" sz="2400" dirty="0" smtClean="0"/>
              <a:t>Microbes enable:</a:t>
            </a:r>
            <a:endParaRPr lang="en-US" sz="2400" dirty="0"/>
          </a:p>
          <a:p>
            <a:pPr marL="285750" indent="-285750">
              <a:buFont typeface="Arial" charset="0"/>
              <a:buChar char="•"/>
            </a:pPr>
            <a:r>
              <a:rPr lang="en-US" sz="2400" dirty="0"/>
              <a:t>Immune system development</a:t>
            </a:r>
            <a:endParaRPr lang="en-US" sz="2400" dirty="0"/>
          </a:p>
          <a:p>
            <a:pPr marL="285750" indent="-285750">
              <a:buFont typeface="Arial" charset="0"/>
              <a:buChar char="•"/>
            </a:pPr>
            <a:r>
              <a:rPr lang="en-US" sz="2400" dirty="0"/>
              <a:t>Digestion</a:t>
            </a:r>
            <a:endParaRPr lang="en-US" sz="2400" dirty="0"/>
          </a:p>
          <a:p>
            <a:pPr marL="285750" indent="-285750">
              <a:buFont typeface="Arial" charset="0"/>
              <a:buChar char="•"/>
            </a:pPr>
            <a:r>
              <a:rPr lang="en-US" sz="2400" dirty="0"/>
              <a:t>Protection from infectious diseases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76" r="2787"/>
          <a:stretch/>
        </p:blipFill>
        <p:spPr>
          <a:xfrm>
            <a:off x="50276" y="1675789"/>
            <a:ext cx="4839224" cy="3236437"/>
          </a:xfrm>
          <a:prstGeom prst="rect">
            <a:avLst/>
          </a:prstGeom>
        </p:spPr>
      </p:pic>
      <p:sp>
        <p:nvSpPr>
          <p:cNvPr id="11" name="TextBox 10"/>
          <p:cNvSpPr txBox="1"/>
          <p:nvPr/>
        </p:nvSpPr>
        <p:spPr>
          <a:xfrm>
            <a:off x="6636198" y="6117828"/>
            <a:ext cx="2507802" cy="369332"/>
          </a:xfrm>
          <a:prstGeom prst="rect">
            <a:avLst/>
          </a:prstGeom>
          <a:noFill/>
        </p:spPr>
        <p:txBody>
          <a:bodyPr wrap="none" rtlCol="0">
            <a:spAutoFit/>
          </a:bodyPr>
          <a:lstStyle/>
          <a:p>
            <a:r>
              <a:rPr lang="en-US" dirty="0">
                <a:solidFill>
                  <a:schemeClr val="bg2">
                    <a:lumMod val="50000"/>
                  </a:schemeClr>
                </a:solidFill>
              </a:rPr>
              <a:t>Image: Garrett, JCB 2015</a:t>
            </a:r>
            <a:endParaRPr lang="en-US" dirty="0">
              <a:solidFill>
                <a:schemeClr val="bg2">
                  <a:lumMod val="50000"/>
                </a:schemeClr>
              </a:solidFill>
            </a:endParaRPr>
          </a:p>
        </p:txBody>
      </p:sp>
      <p:sp>
        <p:nvSpPr>
          <p:cNvPr id="14" name="Rectangle 13"/>
          <p:cNvSpPr/>
          <p:nvPr/>
        </p:nvSpPr>
        <p:spPr>
          <a:xfrm>
            <a:off x="150160" y="1938073"/>
            <a:ext cx="910808" cy="1014051"/>
          </a:xfrm>
          <a:prstGeom prst="rect">
            <a:avLst/>
          </a:prstGeom>
          <a:solidFill>
            <a:srgbClr val="F6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846020" y="1923524"/>
            <a:ext cx="946434" cy="1014051"/>
          </a:xfrm>
          <a:prstGeom prst="rect">
            <a:avLst/>
          </a:prstGeom>
          <a:solidFill>
            <a:srgbClr val="AED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833320" y="3227232"/>
            <a:ext cx="946434" cy="1446137"/>
          </a:xfrm>
          <a:prstGeom prst="rect">
            <a:avLst/>
          </a:prstGeom>
          <a:solidFill>
            <a:srgbClr val="E7C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65839" y="3870023"/>
            <a:ext cx="928620" cy="839949"/>
          </a:xfrm>
          <a:prstGeom prst="rect">
            <a:avLst/>
          </a:prstGeom>
          <a:solidFill>
            <a:srgbClr val="B1D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51876" y="5373024"/>
            <a:ext cx="4341381" cy="461665"/>
          </a:xfrm>
          <a:prstGeom prst="rect">
            <a:avLst/>
          </a:prstGeom>
        </p:spPr>
        <p:txBody>
          <a:bodyPr wrap="none">
            <a:spAutoFit/>
          </a:bodyPr>
          <a:lstStyle/>
          <a:p>
            <a:r>
              <a:rPr lang="en-US" sz="2400" dirty="0"/>
              <a:t>... yet are essential for human life</a:t>
            </a:r>
            <a:endParaRPr lang="en-US" sz="2400" dirty="0"/>
          </a:p>
        </p:txBody>
      </p:sp>
      <p:sp>
        <p:nvSpPr>
          <p:cNvPr id="19" name="Rectangle 18"/>
          <p:cNvSpPr/>
          <p:nvPr/>
        </p:nvSpPr>
        <p:spPr>
          <a:xfrm>
            <a:off x="2128374" y="1683374"/>
            <a:ext cx="650240" cy="238591"/>
          </a:xfrm>
          <a:prstGeom prst="rect">
            <a:avLst/>
          </a:prstGeom>
          <a:solidFill>
            <a:srgbClr val="F2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005063" y="3782555"/>
            <a:ext cx="4037919" cy="1938992"/>
          </a:xfrm>
          <a:prstGeom prst="rect">
            <a:avLst/>
          </a:prstGeom>
          <a:noFill/>
        </p:spPr>
        <p:txBody>
          <a:bodyPr wrap="square" rtlCol="0">
            <a:spAutoFit/>
          </a:bodyPr>
          <a:lstStyle/>
          <a:p>
            <a:r>
              <a:rPr lang="en-US" sz="2400" dirty="0" smtClean="0"/>
              <a:t>Together, the host and microbes are a </a:t>
            </a:r>
            <a:r>
              <a:rPr lang="en-US" sz="2400" b="1" dirty="0" smtClean="0"/>
              <a:t>microbiome</a:t>
            </a:r>
            <a:r>
              <a:rPr lang="en-US" sz="2400" dirty="0" smtClean="0"/>
              <a:t>. All of the strains of microbial organisms inhabiting a host are the </a:t>
            </a:r>
            <a:r>
              <a:rPr lang="en-US" sz="2400" b="1" dirty="0" smtClean="0"/>
              <a:t>microbiota.</a:t>
            </a:r>
            <a:endParaRPr lang="en-US" sz="2400" b="1" dirty="0"/>
          </a:p>
        </p:txBody>
      </p:sp>
    </p:spTree>
    <p:extLst>
      <p:ext uri="{BB962C8B-B14F-4D97-AF65-F5344CB8AC3E}">
        <p14:creationId xmlns:p14="http://schemas.microsoft.com/office/powerpoint/2010/main" val="128543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P spid="18"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Knowledge gaps preventing treatment of microbiome-associated diseases: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308324"/>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smtClean="0"/>
              <a:t>We </a:t>
            </a:r>
            <a:r>
              <a:rPr lang="en-US" sz="2400" dirty="0"/>
              <a:t>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14" name="Content Placeholder 3"/>
          <p:cNvGraphicFramePr>
            <a:graphicFrameLocks noGrp="1"/>
          </p:cNvGraphicFramePr>
          <p:nvPr>
            <p:ph idx="1"/>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3" name="Rectangle 2"/>
          <p:cNvSpPr/>
          <p:nvPr/>
        </p:nvSpPr>
        <p:spPr>
          <a:xfrm>
            <a:off x="195943" y="1979023"/>
            <a:ext cx="4089150" cy="4421777"/>
          </a:xfrm>
          <a:prstGeom prst="rect">
            <a:avLst/>
          </a:prstGeom>
          <a:solidFill>
            <a:srgbClr val="FFFFFF">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177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lack of functional characterization for gut microbes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693" y="2081691"/>
            <a:ext cx="3929601" cy="3354666"/>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8" name="Content Placeholder 5"/>
          <p:cNvSpPr>
            <a:spLocks noGrp="1"/>
          </p:cNvSpPr>
          <p:nvPr>
            <p:ph idx="1"/>
          </p:nvPr>
        </p:nvSpPr>
        <p:spPr>
          <a:xfrm>
            <a:off x="312280" y="2433047"/>
            <a:ext cx="4984750" cy="2210799"/>
          </a:xfrm>
        </p:spPr>
        <p:txBody>
          <a:bodyPr>
            <a:normAutofit/>
          </a:bodyPr>
          <a:lstStyle/>
          <a:p>
            <a:r>
              <a:rPr lang="en-US" dirty="0" smtClean="0"/>
              <a:t>&gt;10 million unique genes</a:t>
            </a:r>
          </a:p>
          <a:p>
            <a:endParaRPr lang="en-US" dirty="0"/>
          </a:p>
          <a:p>
            <a:r>
              <a:rPr lang="en-US" b="1" dirty="0" smtClean="0"/>
              <a:t>Only </a:t>
            </a:r>
            <a:r>
              <a:rPr lang="en-US" b="1" dirty="0"/>
              <a:t>~20-40% </a:t>
            </a:r>
            <a:r>
              <a:rPr lang="en-US" b="1" dirty="0" smtClean="0"/>
              <a:t>with known function</a:t>
            </a:r>
            <a:endParaRPr lang="en-US" b="1" dirty="0"/>
          </a:p>
        </p:txBody>
      </p:sp>
      <p:sp>
        <p:nvSpPr>
          <p:cNvPr id="9" name="Content Placeholder 5"/>
          <p:cNvSpPr txBox="1">
            <a:spLocks/>
          </p:cNvSpPr>
          <p:nvPr/>
        </p:nvSpPr>
        <p:spPr>
          <a:xfrm>
            <a:off x="312280" y="4995202"/>
            <a:ext cx="4984750" cy="2210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 What would we do if we knew the functions?</a:t>
            </a:r>
          </a:p>
        </p:txBody>
      </p:sp>
    </p:spTree>
    <p:extLst>
      <p:ext uri="{BB962C8B-B14F-4D97-AF65-F5344CB8AC3E}">
        <p14:creationId xmlns:p14="http://schemas.microsoft.com/office/powerpoint/2010/main" val="97661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Systems biology: a framework for representing and modeling biology</a:t>
            </a:r>
            <a:endParaRPr lang="en-US" dirty="0"/>
          </a:p>
        </p:txBody>
      </p:sp>
      <p:sp>
        <p:nvSpPr>
          <p:cNvPr id="3" name="Content Placeholder 2"/>
          <p:cNvSpPr>
            <a:spLocks noGrp="1"/>
          </p:cNvSpPr>
          <p:nvPr>
            <p:ph idx="1"/>
          </p:nvPr>
        </p:nvSpPr>
        <p:spPr>
          <a:xfrm>
            <a:off x="628650" y="4969175"/>
            <a:ext cx="7886700" cy="1529596"/>
          </a:xfrm>
        </p:spPr>
        <p:txBody>
          <a:bodyPr>
            <a:normAutofit fontScale="85000" lnSpcReduction="10000"/>
          </a:bodyPr>
          <a:lstStyle/>
          <a:p>
            <a:r>
              <a:rPr lang="en-US" dirty="0" smtClean="0"/>
              <a:t>Enables: </a:t>
            </a:r>
          </a:p>
          <a:p>
            <a:pPr lvl="1"/>
            <a:r>
              <a:rPr lang="en-US" dirty="0" smtClean="0"/>
              <a:t>drug target identification</a:t>
            </a:r>
          </a:p>
          <a:p>
            <a:pPr lvl="1"/>
            <a:r>
              <a:rPr lang="en-US" dirty="0" smtClean="0"/>
              <a:t>growth simulation across varying environments</a:t>
            </a:r>
          </a:p>
          <a:p>
            <a:r>
              <a:rPr lang="en-US" dirty="0" smtClean="0"/>
              <a:t>Quality of models depends entirely on </a:t>
            </a:r>
            <a:r>
              <a:rPr lang="en-US" b="1" dirty="0" smtClean="0"/>
              <a:t>quality of annotation</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182324" y="1825625"/>
            <a:ext cx="8779351" cy="3143551"/>
          </a:xfrm>
          <a:prstGeom prst="rect">
            <a:avLst/>
          </a:prstGeom>
        </p:spPr>
      </p:pic>
      <p:sp>
        <p:nvSpPr>
          <p:cNvPr id="5" name="Rectangle 4"/>
          <p:cNvSpPr/>
          <p:nvPr/>
        </p:nvSpPr>
        <p:spPr>
          <a:xfrm>
            <a:off x="182324" y="1874520"/>
            <a:ext cx="1548505" cy="3094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78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would we use these models for poorly-characterized gut microbes?</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A model represents a </a:t>
            </a:r>
            <a:r>
              <a:rPr lang="en-US" b="1" dirty="0" smtClean="0"/>
              <a:t>hypothesis</a:t>
            </a:r>
            <a:r>
              <a:rPr lang="en-US" dirty="0" smtClean="0"/>
              <a:t> about how an organism functions</a:t>
            </a:r>
          </a:p>
          <a:p>
            <a:endParaRPr lang="en-US" dirty="0"/>
          </a:p>
          <a:p>
            <a:r>
              <a:rPr lang="en-US" dirty="0" smtClean="0"/>
              <a:t>Treating models as hypotheses can accelerate research by helping identify </a:t>
            </a:r>
            <a:r>
              <a:rPr lang="en-US" b="1" dirty="0" smtClean="0"/>
              <a:t>informative experiments</a:t>
            </a:r>
            <a:endParaRPr lang="en-US" b="1" dirty="0"/>
          </a:p>
        </p:txBody>
      </p:sp>
      <p:graphicFrame>
        <p:nvGraphicFramePr>
          <p:cNvPr id="6"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2849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hypotheses improves decision-making</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2276" y="2107179"/>
            <a:ext cx="4733074" cy="3155382"/>
          </a:xfrm>
        </p:spPr>
      </p:pic>
      <p:sp>
        <p:nvSpPr>
          <p:cNvPr id="4" name="Rectangle 3"/>
          <p:cNvSpPr/>
          <p:nvPr/>
        </p:nvSpPr>
        <p:spPr>
          <a:xfrm>
            <a:off x="1703070" y="6176963"/>
            <a:ext cx="7591152" cy="307777"/>
          </a:xfrm>
          <a:prstGeom prst="rect">
            <a:avLst/>
          </a:prstGeom>
        </p:spPr>
        <p:txBody>
          <a:bodyPr wrap="square">
            <a:spAutoFit/>
          </a:bodyPr>
          <a:lstStyle/>
          <a:p>
            <a:r>
              <a:rPr lang="en-US" sz="1400" dirty="0">
                <a:solidFill>
                  <a:schemeClr val="bg1">
                    <a:lumMod val="75000"/>
                  </a:schemeClr>
                </a:solidFill>
              </a:rPr>
              <a:t>https://</a:t>
            </a:r>
            <a:r>
              <a:rPr lang="en-US" sz="1400" dirty="0" err="1">
                <a:solidFill>
                  <a:schemeClr val="bg1">
                    <a:lumMod val="75000"/>
                  </a:schemeClr>
                </a:solidFill>
              </a:rPr>
              <a:t>www.motoringresearch.com</a:t>
            </a:r>
            <a:r>
              <a:rPr lang="en-US" sz="1400" dirty="0">
                <a:solidFill>
                  <a:schemeClr val="bg1">
                    <a:lumMod val="75000"/>
                  </a:schemeClr>
                </a:solidFill>
              </a:rPr>
              <a:t>/car-news/tailgating-kills-seriously-injures-100-people-year/</a:t>
            </a:r>
          </a:p>
        </p:txBody>
      </p:sp>
      <p:sp>
        <p:nvSpPr>
          <p:cNvPr id="6" name="Content Placeholder 2"/>
          <p:cNvSpPr txBox="1">
            <a:spLocks/>
          </p:cNvSpPr>
          <p:nvPr/>
        </p:nvSpPr>
        <p:spPr>
          <a:xfrm>
            <a:off x="628650" y="1825625"/>
            <a:ext cx="3107327"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Hypothesis 1: </a:t>
            </a:r>
            <a:r>
              <a:rPr lang="en-US" dirty="0" smtClean="0"/>
              <a:t>Blue driver is late for work</a:t>
            </a:r>
          </a:p>
          <a:p>
            <a:r>
              <a:rPr lang="en-US" b="1" dirty="0" smtClean="0"/>
              <a:t>Hypothesis 2: </a:t>
            </a:r>
            <a:r>
              <a:rPr lang="en-US" dirty="0" smtClean="0"/>
              <a:t>Blue driver is suffering from road rage</a:t>
            </a:r>
          </a:p>
          <a:p>
            <a:endParaRPr lang="en-US" dirty="0" smtClean="0"/>
          </a:p>
          <a:p>
            <a:r>
              <a:rPr lang="en-US" dirty="0" smtClean="0"/>
              <a:t>Experiment to resolve our uncertainty: Pull over and see if they pass</a:t>
            </a:r>
          </a:p>
          <a:p>
            <a:pPr lvl="1"/>
            <a:r>
              <a:rPr lang="en-US" dirty="0" smtClean="0"/>
              <a:t>If pass: </a:t>
            </a:r>
            <a:r>
              <a:rPr lang="en-US" b="1" dirty="0" smtClean="0"/>
              <a:t>Hypothesis 1</a:t>
            </a:r>
          </a:p>
          <a:p>
            <a:pPr lvl="1"/>
            <a:r>
              <a:rPr lang="en-US" dirty="0" smtClean="0"/>
              <a:t>No Pass: </a:t>
            </a:r>
            <a:r>
              <a:rPr lang="en-US" b="1" dirty="0" smtClean="0"/>
              <a:t>Hypothesis 2, do not engage!</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6457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271" y="352846"/>
            <a:ext cx="7886700" cy="994172"/>
          </a:xfrm>
        </p:spPr>
        <p:txBody>
          <a:bodyPr>
            <a:normAutofit fontScale="90000"/>
          </a:bodyPr>
          <a:lstStyle/>
          <a:p>
            <a:r>
              <a:rPr lang="en-US" smtClean="0"/>
              <a:t>Multiple explanations for the structure of a metabolic network</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838" y="1520241"/>
            <a:ext cx="4316276" cy="3403434"/>
          </a:xfrm>
          <a:prstGeom prst="rect">
            <a:avLst/>
          </a:prstGeom>
        </p:spPr>
      </p:pic>
      <p:sp>
        <p:nvSpPr>
          <p:cNvPr id="11" name="Rectangle 10"/>
          <p:cNvSpPr/>
          <p:nvPr/>
        </p:nvSpPr>
        <p:spPr>
          <a:xfrm>
            <a:off x="2281999" y="3576096"/>
            <a:ext cx="2447104" cy="1355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p:cNvSpPr/>
          <p:nvPr/>
        </p:nvSpPr>
        <p:spPr>
          <a:xfrm>
            <a:off x="4657926" y="3576096"/>
            <a:ext cx="2593721" cy="1355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1799578" y="1347019"/>
            <a:ext cx="5592085" cy="2055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p:cNvSpPr txBox="1"/>
          <p:nvPr/>
        </p:nvSpPr>
        <p:spPr>
          <a:xfrm>
            <a:off x="334329" y="5289919"/>
            <a:ext cx="8204642" cy="830997"/>
          </a:xfrm>
          <a:prstGeom prst="rect">
            <a:avLst/>
          </a:prstGeom>
          <a:noFill/>
        </p:spPr>
        <p:txBody>
          <a:bodyPr wrap="square" rtlCol="0">
            <a:spAutoFit/>
          </a:bodyPr>
          <a:lstStyle/>
          <a:p>
            <a:r>
              <a:rPr lang="en-US" sz="2400" dirty="0"/>
              <a:t>GENREs for </a:t>
            </a:r>
            <a:r>
              <a:rPr lang="en-US" sz="2400" dirty="0" smtClean="0"/>
              <a:t>gut microbes have </a:t>
            </a:r>
            <a:r>
              <a:rPr lang="en-US" sz="2400" b="1" dirty="0"/>
              <a:t>many </a:t>
            </a:r>
            <a:r>
              <a:rPr lang="en-US" sz="2400" b="1" dirty="0" smtClean="0"/>
              <a:t>gaps</a:t>
            </a:r>
            <a:r>
              <a:rPr lang="en-US" sz="2400" dirty="0" smtClean="0"/>
              <a:t>, and generally 1000s of alternative ways to fill those gaps</a:t>
            </a:r>
            <a:endParaRPr lang="en-US" sz="2400" dirty="0"/>
          </a:p>
        </p:txBody>
      </p:sp>
      <p:sp>
        <p:nvSpPr>
          <p:cNvPr id="3" name="TextBox 2"/>
          <p:cNvSpPr txBox="1"/>
          <p:nvPr/>
        </p:nvSpPr>
        <p:spPr>
          <a:xfrm>
            <a:off x="2867297" y="4912231"/>
            <a:ext cx="1414170" cy="369332"/>
          </a:xfrm>
          <a:prstGeom prst="rect">
            <a:avLst/>
          </a:prstGeom>
          <a:noFill/>
        </p:spPr>
        <p:txBody>
          <a:bodyPr wrap="none" rtlCol="0">
            <a:spAutoFit/>
          </a:bodyPr>
          <a:lstStyle/>
          <a:p>
            <a:r>
              <a:rPr lang="en-US" b="1" dirty="0" smtClean="0"/>
              <a:t>Hypothesis 1</a:t>
            </a:r>
            <a:endParaRPr lang="en-US" b="1" dirty="0"/>
          </a:p>
        </p:txBody>
      </p:sp>
      <p:sp>
        <p:nvSpPr>
          <p:cNvPr id="17" name="TextBox 16"/>
          <p:cNvSpPr txBox="1"/>
          <p:nvPr/>
        </p:nvSpPr>
        <p:spPr>
          <a:xfrm>
            <a:off x="4935795" y="4912231"/>
            <a:ext cx="1414170" cy="369332"/>
          </a:xfrm>
          <a:prstGeom prst="rect">
            <a:avLst/>
          </a:prstGeom>
          <a:noFill/>
        </p:spPr>
        <p:txBody>
          <a:bodyPr wrap="none" rtlCol="0">
            <a:spAutoFit/>
          </a:bodyPr>
          <a:lstStyle/>
          <a:p>
            <a:r>
              <a:rPr lang="en-US" b="1" dirty="0" smtClean="0"/>
              <a:t>Hypothesis 2</a:t>
            </a:r>
            <a:endParaRPr lang="en-US" b="1" dirty="0"/>
          </a:p>
        </p:txBody>
      </p:sp>
      <p:graphicFrame>
        <p:nvGraphicFramePr>
          <p:cNvPr id="19"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0415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3"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explanations in metabolic modeling: Ensemble modeling</a:t>
            </a:r>
            <a:endParaRPr lang="en-US" dirty="0"/>
          </a:p>
        </p:txBody>
      </p:sp>
      <p:pic>
        <p:nvPicPr>
          <p:cNvPr id="12" name="Content Placeholder 11"/>
          <p:cNvPicPr>
            <a:picLocks noGrp="1" noChangeAspect="1"/>
          </p:cNvPicPr>
          <p:nvPr>
            <p:ph idx="1"/>
          </p:nvPr>
        </p:nvPicPr>
        <p:blipFill rotWithShape="1">
          <a:blip r:embed="rId3">
            <a:extLst>
              <a:ext uri="{28A0092B-C50C-407E-A947-70E740481C1C}">
                <a14:useLocalDpi xmlns:a14="http://schemas.microsoft.com/office/drawing/2010/main" val="0"/>
              </a:ext>
            </a:extLst>
          </a:blip>
          <a:srcRect t="12381"/>
          <a:stretch/>
        </p:blipFill>
        <p:spPr>
          <a:xfrm>
            <a:off x="1243551" y="1690689"/>
            <a:ext cx="6447890" cy="4486274"/>
          </a:xfrm>
        </p:spPr>
      </p:pic>
      <p:sp>
        <p:nvSpPr>
          <p:cNvPr id="7" name="Rectangle 6"/>
          <p:cNvSpPr/>
          <p:nvPr/>
        </p:nvSpPr>
        <p:spPr>
          <a:xfrm>
            <a:off x="1002568" y="3289810"/>
            <a:ext cx="3363687" cy="1719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03810" y="5009205"/>
            <a:ext cx="3363687" cy="1427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05996" y="1690689"/>
            <a:ext cx="3389813" cy="1764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45872" y="3455126"/>
            <a:ext cx="3389813" cy="1672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45872" y="5127171"/>
            <a:ext cx="3389813" cy="126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63667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in essential genes across an ensemble</a:t>
            </a:r>
            <a:endParaRPr lang="en-US" dirty="0"/>
          </a:p>
        </p:txBody>
      </p:sp>
      <p:sp>
        <p:nvSpPr>
          <p:cNvPr id="3" name="Content Placeholder 2"/>
          <p:cNvSpPr>
            <a:spLocks noGrp="1"/>
          </p:cNvSpPr>
          <p:nvPr>
            <p:ph idx="1"/>
          </p:nvPr>
        </p:nvSpPr>
        <p:spPr>
          <a:xfrm>
            <a:off x="5677444" y="1952272"/>
            <a:ext cx="3329396" cy="3359658"/>
          </a:xfrm>
        </p:spPr>
        <p:txBody>
          <a:bodyPr>
            <a:normAutofit/>
          </a:bodyPr>
          <a:lstStyle/>
          <a:p>
            <a:r>
              <a:rPr lang="en-US" dirty="0" smtClean="0"/>
              <a:t>Apply unsupervised machine learning (k-means clustering) </a:t>
            </a:r>
          </a:p>
          <a:p>
            <a:r>
              <a:rPr lang="en-US" dirty="0" smtClean="0"/>
              <a:t>Models within each cluster have similar gene essentiality predictions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0863" r="59609"/>
          <a:stretch/>
        </p:blipFill>
        <p:spPr>
          <a:xfrm>
            <a:off x="0" y="2188029"/>
            <a:ext cx="5747657" cy="312390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45" y="5489823"/>
            <a:ext cx="4018779" cy="641552"/>
          </a:xfrm>
          <a:prstGeom prst="rect">
            <a:avLst/>
          </a:prstGeom>
        </p:spPr>
      </p:pic>
      <p:sp>
        <p:nvSpPr>
          <p:cNvPr id="10" name="Rectangle 9"/>
          <p:cNvSpPr/>
          <p:nvPr/>
        </p:nvSpPr>
        <p:spPr>
          <a:xfrm>
            <a:off x="2189018" y="2133600"/>
            <a:ext cx="3311237" cy="3178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54756" y="6117828"/>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5"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795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Combining ensembles and machine learning to guide model curation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3687" y="1777951"/>
            <a:ext cx="3210766" cy="2859363"/>
          </a:xfr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5422" t="70563" r="59609"/>
          <a:stretch/>
        </p:blipFill>
        <p:spPr>
          <a:xfrm>
            <a:off x="515983" y="1945356"/>
            <a:ext cx="3553081" cy="315612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98" y="5101483"/>
            <a:ext cx="4018779" cy="641552"/>
          </a:xfrm>
          <a:prstGeom prst="rect">
            <a:avLst/>
          </a:prstGeom>
        </p:spPr>
      </p:pic>
      <p:cxnSp>
        <p:nvCxnSpPr>
          <p:cNvPr id="11" name="Straight Arrow Connector 10"/>
          <p:cNvCxnSpPr/>
          <p:nvPr/>
        </p:nvCxnSpPr>
        <p:spPr>
          <a:xfrm>
            <a:off x="4069064" y="2932617"/>
            <a:ext cx="88829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670750" y="4528095"/>
            <a:ext cx="4370" cy="5987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Content Placeholder 9"/>
          <p:cNvPicPr>
            <a:picLocks noChangeAspect="1"/>
          </p:cNvPicPr>
          <p:nvPr/>
        </p:nvPicPr>
        <p:blipFill rotWithShape="1">
          <a:blip r:embed="rId6">
            <a:extLst>
              <a:ext uri="{28A0092B-C50C-407E-A947-70E740481C1C}">
                <a14:useLocalDpi xmlns:a14="http://schemas.microsoft.com/office/drawing/2010/main" val="0"/>
              </a:ext>
            </a:extLst>
          </a:blip>
          <a:srcRect l="69561" t="77191" r="1176" b="1028"/>
          <a:stretch/>
        </p:blipFill>
        <p:spPr>
          <a:xfrm>
            <a:off x="5179268" y="5024121"/>
            <a:ext cx="2982963" cy="1241344"/>
          </a:xfrm>
          <a:prstGeom prst="rect">
            <a:avLst/>
          </a:prstGeom>
        </p:spPr>
      </p:pic>
      <p:sp>
        <p:nvSpPr>
          <p:cNvPr id="15" name="Rectangle 14"/>
          <p:cNvSpPr/>
          <p:nvPr/>
        </p:nvSpPr>
        <p:spPr>
          <a:xfrm>
            <a:off x="3934692" y="1624095"/>
            <a:ext cx="4793672" cy="3178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46055" y="4211784"/>
            <a:ext cx="255137" cy="827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829517" y="4771024"/>
            <a:ext cx="3943350" cy="1602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23"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7155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0551" r="168" b="67446"/>
          <a:stretch/>
        </p:blipFill>
        <p:spPr>
          <a:xfrm>
            <a:off x="3261985" y="3806923"/>
            <a:ext cx="5343712" cy="265971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85" t="2871" r="62158" b="65031"/>
          <a:stretch/>
        </p:blipFill>
        <p:spPr>
          <a:xfrm>
            <a:off x="1428359" y="40152"/>
            <a:ext cx="5747470" cy="387651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92794" b="56291"/>
          <a:stretch/>
        </p:blipFill>
        <p:spPr>
          <a:xfrm>
            <a:off x="2516959" y="4408708"/>
            <a:ext cx="647502" cy="62701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44191" r="93011"/>
          <a:stretch/>
        </p:blipFill>
        <p:spPr>
          <a:xfrm>
            <a:off x="2516959" y="5496909"/>
            <a:ext cx="647502" cy="825415"/>
          </a:xfrm>
          <a:prstGeom prst="rect">
            <a:avLst/>
          </a:prstGeom>
        </p:spPr>
      </p:pic>
      <p:sp>
        <p:nvSpPr>
          <p:cNvPr id="9" name="TextBox 8"/>
          <p:cNvSpPr txBox="1"/>
          <p:nvPr/>
        </p:nvSpPr>
        <p:spPr>
          <a:xfrm>
            <a:off x="339760" y="4475956"/>
            <a:ext cx="2177199" cy="461665"/>
          </a:xfrm>
          <a:prstGeom prst="rect">
            <a:avLst/>
          </a:prstGeom>
          <a:noFill/>
        </p:spPr>
        <p:txBody>
          <a:bodyPr wrap="none" rtlCol="0">
            <a:spAutoFit/>
          </a:bodyPr>
          <a:lstStyle/>
          <a:p>
            <a:r>
              <a:rPr lang="en-US" sz="2400" smtClean="0"/>
              <a:t>~90% of models</a:t>
            </a:r>
            <a:endParaRPr lang="en-US" sz="2400"/>
          </a:p>
        </p:txBody>
      </p:sp>
      <p:sp>
        <p:nvSpPr>
          <p:cNvPr id="10" name="TextBox 9"/>
          <p:cNvSpPr txBox="1"/>
          <p:nvPr/>
        </p:nvSpPr>
        <p:spPr>
          <a:xfrm>
            <a:off x="339760" y="5595014"/>
            <a:ext cx="2177199" cy="461665"/>
          </a:xfrm>
          <a:prstGeom prst="rect">
            <a:avLst/>
          </a:prstGeom>
          <a:noFill/>
        </p:spPr>
        <p:txBody>
          <a:bodyPr wrap="none" rtlCol="0">
            <a:spAutoFit/>
          </a:bodyPr>
          <a:lstStyle/>
          <a:p>
            <a:r>
              <a:rPr lang="en-US" sz="2400" smtClean="0"/>
              <a:t>~10% </a:t>
            </a:r>
            <a:r>
              <a:rPr lang="en-US" sz="2400" dirty="0" smtClean="0"/>
              <a:t>of models</a:t>
            </a:r>
            <a:endParaRPr lang="en-US" sz="2400" dirty="0"/>
          </a:p>
        </p:txBody>
      </p:sp>
      <p:sp>
        <p:nvSpPr>
          <p:cNvPr id="11" name="Rectangle 10"/>
          <p:cNvSpPr/>
          <p:nvPr/>
        </p:nvSpPr>
        <p:spPr>
          <a:xfrm>
            <a:off x="3161419" y="5223717"/>
            <a:ext cx="5888099" cy="1371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1921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Exponential growth of microbiome research</a:t>
            </a:r>
            <a:endParaRPr lang="en-US" sz="40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447955"/>
            <a:ext cx="3142525" cy="3785652"/>
          </a:xfrm>
          <a:prstGeom prst="rect">
            <a:avLst/>
          </a:prstGeom>
          <a:noFill/>
        </p:spPr>
        <p:txBody>
          <a:bodyPr wrap="square" rtlCol="0">
            <a:spAutoFit/>
          </a:bodyPr>
          <a:lstStyle/>
          <a:p>
            <a:r>
              <a:rPr lang="en-US" sz="2400" dirty="0" smtClean="0"/>
              <a:t>1980s: regions of conserved genes used to identify bacterial species</a:t>
            </a:r>
          </a:p>
          <a:p>
            <a:endParaRPr lang="en-US" sz="2400" dirty="0"/>
          </a:p>
          <a:p>
            <a:r>
              <a:rPr lang="en-US" sz="2400" dirty="0" smtClean="0"/>
              <a:t>Idea: </a:t>
            </a:r>
          </a:p>
          <a:p>
            <a:pPr marL="342900" indent="-342900">
              <a:buFont typeface="Arial" charset="0"/>
              <a:buChar char="•"/>
            </a:pPr>
            <a:r>
              <a:rPr lang="en-US" sz="2400" dirty="0" smtClean="0"/>
              <a:t>All bacteria need this gene; evolution introduces small changes.</a:t>
            </a:r>
            <a:endParaRPr lang="en-US" sz="2400" dirty="0"/>
          </a:p>
        </p:txBody>
      </p:sp>
      <p:sp>
        <p:nvSpPr>
          <p:cNvPr id="3" name="Rectangle 2"/>
          <p:cNvSpPr/>
          <p:nvPr/>
        </p:nvSpPr>
        <p:spPr>
          <a:xfrm>
            <a:off x="1066800" y="4089400"/>
            <a:ext cx="1257300" cy="8001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66800" y="3258403"/>
            <a:ext cx="2158797" cy="830997"/>
          </a:xfrm>
          <a:prstGeom prst="rect">
            <a:avLst/>
          </a:prstGeom>
          <a:noFill/>
        </p:spPr>
        <p:txBody>
          <a:bodyPr wrap="square" rtlCol="0">
            <a:spAutoFit/>
          </a:bodyPr>
          <a:lstStyle/>
          <a:p>
            <a:pPr algn="ctr"/>
            <a:r>
              <a:rPr lang="en-US" sz="2400" dirty="0" smtClean="0"/>
              <a:t>“marker” genes</a:t>
            </a:r>
          </a:p>
          <a:p>
            <a:pPr algn="ctr"/>
            <a:r>
              <a:rPr lang="en-US" sz="2400" dirty="0" smtClean="0"/>
              <a:t>discovered</a:t>
            </a:r>
            <a:endParaRPr lang="en-US" sz="2400" dirty="0"/>
          </a:p>
        </p:txBody>
      </p:sp>
      <p:sp>
        <p:nvSpPr>
          <p:cNvPr id="14" name="Rectangle 13"/>
          <p:cNvSpPr/>
          <p:nvPr/>
        </p:nvSpPr>
        <p:spPr>
          <a:xfrm>
            <a:off x="3592989" y="4140200"/>
            <a:ext cx="432912" cy="7493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01475" y="1943255"/>
            <a:ext cx="3142525" cy="2308324"/>
          </a:xfrm>
          <a:prstGeom prst="rect">
            <a:avLst/>
          </a:prstGeom>
          <a:noFill/>
        </p:spPr>
        <p:txBody>
          <a:bodyPr wrap="square" rtlCol="0">
            <a:spAutoFit/>
          </a:bodyPr>
          <a:lstStyle/>
          <a:p>
            <a:r>
              <a:rPr lang="en-US" sz="2400" dirty="0" smtClean="0"/>
              <a:t>2003: Human genome project completed. </a:t>
            </a:r>
          </a:p>
          <a:p>
            <a:endParaRPr lang="en-US" sz="2400" dirty="0"/>
          </a:p>
          <a:p>
            <a:r>
              <a:rPr lang="en-US" sz="2400" dirty="0" smtClean="0"/>
              <a:t>Enabled cheap &amp; rapid DNA sequencing </a:t>
            </a:r>
            <a:r>
              <a:rPr lang="en-US" sz="2400" b="1" dirty="0" smtClean="0"/>
              <a:t>for microbes</a:t>
            </a:r>
            <a:r>
              <a:rPr lang="en-US" sz="2400" dirty="0" smtClean="0"/>
              <a:t>, too.</a:t>
            </a:r>
            <a:endParaRPr lang="en-US" sz="2400" dirty="0"/>
          </a:p>
        </p:txBody>
      </p:sp>
      <p:sp>
        <p:nvSpPr>
          <p:cNvPr id="7" name="Rectangle 6"/>
          <p:cNvSpPr/>
          <p:nvPr/>
        </p:nvSpPr>
        <p:spPr>
          <a:xfrm>
            <a:off x="2723685" y="2279675"/>
            <a:ext cx="2604431" cy="830997"/>
          </a:xfrm>
          <a:prstGeom prst="rect">
            <a:avLst/>
          </a:prstGeom>
        </p:spPr>
        <p:txBody>
          <a:bodyPr wrap="none">
            <a:spAutoFit/>
          </a:bodyPr>
          <a:lstStyle/>
          <a:p>
            <a:pPr algn="ctr"/>
            <a:r>
              <a:rPr lang="en-US" sz="2400" dirty="0"/>
              <a:t>Human </a:t>
            </a:r>
            <a:r>
              <a:rPr lang="en-US" sz="2400" dirty="0" smtClean="0"/>
              <a:t>genome</a:t>
            </a:r>
          </a:p>
          <a:p>
            <a:pPr algn="ctr"/>
            <a:r>
              <a:rPr lang="en-US" sz="2400" dirty="0" smtClean="0"/>
              <a:t>project completed</a:t>
            </a:r>
            <a:r>
              <a:rPr lang="en-US" dirty="0" smtClean="0"/>
              <a:t> </a:t>
            </a:r>
            <a:endParaRPr lang="en-US" dirty="0"/>
          </a:p>
        </p:txBody>
      </p:sp>
      <p:cxnSp>
        <p:nvCxnSpPr>
          <p:cNvPr id="11" name="Straight Connector 10"/>
          <p:cNvCxnSpPr/>
          <p:nvPr/>
        </p:nvCxnSpPr>
        <p:spPr>
          <a:xfrm flipH="1">
            <a:off x="3809445" y="3097417"/>
            <a:ext cx="216455" cy="9919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984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7">
                                            <p:txEl>
                                              <p:pRg st="2" end="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7">
                                            <p:txEl>
                                              <p:pRg st="3" end="3"/>
                                            </p:txEl>
                                          </p:spTgt>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12" grpId="0"/>
      <p:bldP spid="14"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91" y="77109"/>
            <a:ext cx="7065818" cy="5888182"/>
          </a:xfrm>
          <a:prstGeom prst="rect">
            <a:avLst/>
          </a:prstGeom>
        </p:spPr>
      </p:pic>
      <p:graphicFrame>
        <p:nvGraphicFramePr>
          <p:cNvPr id="12"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417943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Putting it all together: a guidance system for functional characterization</a:t>
            </a:r>
            <a:endParaRPr lang="en-US" dirty="0"/>
          </a:p>
        </p:txBody>
      </p:sp>
      <p:sp>
        <p:nvSpPr>
          <p:cNvPr id="3" name="Content Placeholder 2"/>
          <p:cNvSpPr>
            <a:spLocks noGrp="1"/>
          </p:cNvSpPr>
          <p:nvPr>
            <p:ph idx="1"/>
          </p:nvPr>
        </p:nvSpPr>
        <p:spPr>
          <a:xfrm>
            <a:off x="4857801" y="1750954"/>
            <a:ext cx="4286199" cy="4351338"/>
          </a:xfrm>
        </p:spPr>
        <p:txBody>
          <a:bodyPr>
            <a:normAutofit lnSpcReduction="10000"/>
          </a:bodyPr>
          <a:lstStyle/>
          <a:p>
            <a:r>
              <a:rPr lang="en-US" dirty="0"/>
              <a:t>Efficiency is critical: 10,000s of species of gut </a:t>
            </a:r>
            <a:r>
              <a:rPr lang="en-US" dirty="0" smtClean="0"/>
              <a:t>microbes</a:t>
            </a:r>
          </a:p>
          <a:p>
            <a:endParaRPr lang="en-US" dirty="0" smtClean="0"/>
          </a:p>
          <a:p>
            <a:r>
              <a:rPr lang="en-US" dirty="0" smtClean="0"/>
              <a:t>This is the first automated system for guiding curation</a:t>
            </a:r>
          </a:p>
          <a:p>
            <a:endParaRPr lang="en-US" dirty="0" smtClean="0"/>
          </a:p>
          <a:p>
            <a:r>
              <a:rPr lang="en-US" dirty="0" smtClean="0"/>
              <a:t>Future: need more data to apply to gut microbes</a:t>
            </a:r>
          </a:p>
          <a:p>
            <a:endParaRPr lang="en-US" dirty="0"/>
          </a:p>
        </p:txBody>
      </p:sp>
      <p:pic>
        <p:nvPicPr>
          <p:cNvPr id="6"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54881"/>
          <a:stretch/>
        </p:blipFill>
        <p:spPr>
          <a:xfrm>
            <a:off x="326550" y="1690689"/>
            <a:ext cx="3773555" cy="4675941"/>
          </a:xfrm>
          <a:prstGeom prst="rect">
            <a:avLst/>
          </a:prstGeom>
        </p:spPr>
      </p:pic>
      <p:sp>
        <p:nvSpPr>
          <p:cNvPr id="11" name="TextBox 10"/>
          <p:cNvSpPr txBox="1"/>
          <p:nvPr/>
        </p:nvSpPr>
        <p:spPr>
          <a:xfrm>
            <a:off x="6054756" y="6117828"/>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8978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93" y="400622"/>
            <a:ext cx="4331277" cy="1325563"/>
          </a:xfrm>
        </p:spPr>
        <p:txBody>
          <a:bodyPr>
            <a:normAutofit/>
          </a:bodyPr>
          <a:lstStyle/>
          <a:p>
            <a:r>
              <a:rPr lang="en-US" dirty="0" smtClean="0"/>
              <a:t>Making ensemble analysis possible</a:t>
            </a:r>
            <a:endParaRPr lang="en-US" dirty="0"/>
          </a:p>
        </p:txBody>
      </p:sp>
      <p:sp>
        <p:nvSpPr>
          <p:cNvPr id="3" name="Content Placeholder 2"/>
          <p:cNvSpPr>
            <a:spLocks noGrp="1"/>
          </p:cNvSpPr>
          <p:nvPr>
            <p:ph idx="1"/>
          </p:nvPr>
        </p:nvSpPr>
        <p:spPr>
          <a:xfrm>
            <a:off x="313510" y="1825625"/>
            <a:ext cx="3775164" cy="4351338"/>
          </a:xfrm>
        </p:spPr>
        <p:txBody>
          <a:bodyPr>
            <a:normAutofit/>
          </a:bodyPr>
          <a:lstStyle/>
          <a:p>
            <a:endParaRPr lang="en-US" dirty="0" smtClean="0"/>
          </a:p>
          <a:p>
            <a:r>
              <a:rPr lang="en-US" dirty="0" smtClean="0"/>
              <a:t>Created Medusa</a:t>
            </a:r>
          </a:p>
          <a:p>
            <a:r>
              <a:rPr lang="en-US" dirty="0" smtClean="0"/>
              <a:t>Open-source python package that builds on community efforts from </a:t>
            </a:r>
            <a:r>
              <a:rPr lang="en-US" dirty="0" err="1" smtClean="0"/>
              <a:t>COBRApy</a:t>
            </a:r>
            <a:endParaRPr lang="en-US" dirty="0" smtClean="0"/>
          </a:p>
          <a:p>
            <a:endParaRPr lang="en-US" dirty="0"/>
          </a:p>
        </p:txBody>
      </p:sp>
      <p:sp>
        <p:nvSpPr>
          <p:cNvPr id="7" name="TextBox 6"/>
          <p:cNvSpPr txBox="1"/>
          <p:nvPr/>
        </p:nvSpPr>
        <p:spPr>
          <a:xfrm>
            <a:off x="-22307" y="6139247"/>
            <a:ext cx="3223896"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smtClean="0">
                <a:solidFill>
                  <a:schemeClr val="bg2">
                    <a:lumMod val="50000"/>
                  </a:schemeClr>
                </a:solidFill>
              </a:rPr>
              <a:t>in preparation</a:t>
            </a:r>
            <a:endParaRPr lang="en-US" dirty="0">
              <a:solidFill>
                <a:schemeClr val="bg2">
                  <a:lumMod val="50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470" y="400622"/>
            <a:ext cx="4294966" cy="5638219"/>
          </a:xfrm>
          <a:prstGeom prst="rect">
            <a:avLst/>
          </a:prstGeom>
        </p:spPr>
      </p:pic>
      <p:graphicFrame>
        <p:nvGraphicFramePr>
          <p:cNvPr id="10"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598598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57"/>
            <a:ext cx="7886700" cy="1325563"/>
          </a:xfrm>
        </p:spPr>
        <p:txBody>
          <a:bodyPr>
            <a:normAutofit/>
          </a:bodyPr>
          <a:lstStyle/>
          <a:p>
            <a:r>
              <a:rPr lang="en-US" dirty="0" smtClean="0"/>
              <a:t>Medusa documentation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16" y="1081777"/>
            <a:ext cx="8265967" cy="5271198"/>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90995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70640" y="79816"/>
            <a:ext cx="81773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Aim 2 Conclusions</a:t>
            </a:r>
            <a:endParaRPr lang="en-US" dirty="0"/>
          </a:p>
        </p:txBody>
      </p:sp>
      <p:sp>
        <p:nvSpPr>
          <p:cNvPr id="8" name="Rectangle 7"/>
          <p:cNvSpPr/>
          <p:nvPr/>
        </p:nvSpPr>
        <p:spPr>
          <a:xfrm>
            <a:off x="391886" y="1189310"/>
            <a:ext cx="4339254" cy="5539978"/>
          </a:xfrm>
          <a:prstGeom prst="rect">
            <a:avLst/>
          </a:prstGeom>
        </p:spPr>
        <p:txBody>
          <a:bodyPr wrap="square">
            <a:spAutoFit/>
          </a:bodyPr>
          <a:lstStyle/>
          <a:p>
            <a:pPr marL="285750" indent="-285750">
              <a:buFont typeface="Arial" charset="0"/>
              <a:buChar char="•"/>
            </a:pPr>
            <a:r>
              <a:rPr lang="en-US" sz="2400" dirty="0" smtClean="0"/>
              <a:t>Developed a method to </a:t>
            </a:r>
            <a:r>
              <a:rPr lang="en-US" sz="2400" b="1" dirty="0" smtClean="0"/>
              <a:t>prioritize characterization</a:t>
            </a:r>
            <a:r>
              <a:rPr lang="en-US" sz="2400" dirty="0" smtClean="0"/>
              <a:t> of microbes using machine learning and ensemble modeling</a:t>
            </a:r>
          </a:p>
          <a:p>
            <a:pPr marL="285750" indent="-285750">
              <a:buFont typeface="Arial" charset="0"/>
              <a:buChar char="•"/>
            </a:pPr>
            <a:endParaRPr lang="en-US" sz="2400" dirty="0"/>
          </a:p>
          <a:p>
            <a:pPr marL="285750" indent="-285750">
              <a:buFont typeface="Arial" charset="0"/>
              <a:buChar char="•"/>
            </a:pPr>
            <a:r>
              <a:rPr lang="en-US" sz="2400" dirty="0" smtClean="0"/>
              <a:t>Demonstrated by applying to 29 bacterial species</a:t>
            </a:r>
          </a:p>
          <a:p>
            <a:pPr marL="285750" indent="-285750">
              <a:buFont typeface="Arial" charset="0"/>
              <a:buChar char="•"/>
            </a:pPr>
            <a:endParaRPr lang="en-US" sz="2400" b="1" dirty="0"/>
          </a:p>
          <a:p>
            <a:pPr marL="285750" indent="-285750">
              <a:buFont typeface="Arial" charset="0"/>
              <a:buChar char="•"/>
            </a:pPr>
            <a:r>
              <a:rPr lang="en-US" sz="2400" dirty="0" smtClean="0"/>
              <a:t>Developed infrastructure for this approach and </a:t>
            </a:r>
            <a:r>
              <a:rPr lang="en-US" sz="2400" b="1" dirty="0" smtClean="0"/>
              <a:t>broader development and application</a:t>
            </a:r>
            <a:r>
              <a:rPr lang="en-US" sz="2400" dirty="0" smtClean="0"/>
              <a:t> of ensemble modeling through Medusa</a:t>
            </a:r>
            <a:endParaRPr lang="en-US" sz="2400" dirty="0"/>
          </a:p>
          <a:p>
            <a:endParaRPr lang="en-US" dirty="0"/>
          </a:p>
        </p:txBody>
      </p:sp>
      <p:pic>
        <p:nvPicPr>
          <p:cNvPr id="9"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rcRect l="54679"/>
          <a:stretch/>
        </p:blipFill>
        <p:spPr>
          <a:xfrm>
            <a:off x="5071088" y="1585943"/>
            <a:ext cx="3790442" cy="4675941"/>
          </a:xfrm>
        </p:spPr>
      </p:pic>
      <p:sp>
        <p:nvSpPr>
          <p:cNvPr id="10" name="TextBox 9"/>
          <p:cNvSpPr txBox="1"/>
          <p:nvPr/>
        </p:nvSpPr>
        <p:spPr>
          <a:xfrm>
            <a:off x="5071088" y="703387"/>
            <a:ext cx="854721" cy="400110"/>
          </a:xfrm>
          <a:prstGeom prst="rect">
            <a:avLst/>
          </a:prstGeom>
          <a:noFill/>
        </p:spPr>
        <p:txBody>
          <a:bodyPr wrap="none" rtlCol="0">
            <a:spAutoFit/>
          </a:bodyPr>
          <a:lstStyle/>
          <a:p>
            <a:r>
              <a:rPr lang="en-US" sz="2000" dirty="0" smtClean="0"/>
              <a:t>Aim 2:</a:t>
            </a:r>
            <a:endParaRPr lang="en-US" sz="2000" dirty="0"/>
          </a:p>
        </p:txBody>
      </p:sp>
      <p:sp>
        <p:nvSpPr>
          <p:cNvPr id="11" name="Rectangle 10"/>
          <p:cNvSpPr/>
          <p:nvPr/>
        </p:nvSpPr>
        <p:spPr>
          <a:xfrm>
            <a:off x="5832357" y="703387"/>
            <a:ext cx="3640197" cy="707886"/>
          </a:xfrm>
          <a:prstGeom prst="rect">
            <a:avLst/>
          </a:prstGeom>
        </p:spPr>
        <p:txBody>
          <a:bodyPr wrap="square">
            <a:spAutoFit/>
          </a:bodyPr>
          <a:lstStyle/>
          <a:p>
            <a:r>
              <a:rPr lang="en-US" sz="2000" dirty="0" smtClean="0"/>
              <a:t>Prioritize functional characterization of microbes</a:t>
            </a:r>
            <a:endParaRPr lang="en-US" sz="2000" dirty="0"/>
          </a:p>
        </p:txBody>
      </p:sp>
      <p:sp>
        <p:nvSpPr>
          <p:cNvPr id="12" name="Rectangle 11"/>
          <p:cNvSpPr/>
          <p:nvPr/>
        </p:nvSpPr>
        <p:spPr>
          <a:xfrm>
            <a:off x="5009599" y="702290"/>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09599" y="702290"/>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60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308324"/>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a:t>we 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8" name="Content Placeholder 3"/>
          <p:cNvGraphicFramePr>
            <a:graphicFrameLocks/>
          </p:cNvGraphicFramePr>
          <p:nvPr>
            <p:extLst>
              <p:ext uri="{D42A27DB-BD31-4B8C-83A1-F6EECF244321}">
                <p14:modId xmlns:p14="http://schemas.microsoft.com/office/powerpoint/2010/main" val="18613132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Conclusions</a:t>
                      </a:r>
                      <a:endParaRPr lang="en-US" sz="1600"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38415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resulting from this work</a:t>
            </a:r>
            <a:endParaRPr lang="en-US" dirty="0"/>
          </a:p>
        </p:txBody>
      </p:sp>
      <p:sp>
        <p:nvSpPr>
          <p:cNvPr id="3" name="Content Placeholder 2"/>
          <p:cNvSpPr>
            <a:spLocks noGrp="1"/>
          </p:cNvSpPr>
          <p:nvPr>
            <p:ph idx="1"/>
          </p:nvPr>
        </p:nvSpPr>
        <p:spPr/>
        <p:txBody>
          <a:bodyPr>
            <a:normAutofit lnSpcReduction="10000"/>
          </a:bodyPr>
          <a:lstStyle/>
          <a:p>
            <a:pPr lvl="0"/>
            <a:r>
              <a:rPr lang="en-US" sz="1800" dirty="0"/>
              <a:t>Aim 1: </a:t>
            </a:r>
            <a:endParaRPr lang="en-US" sz="1800" dirty="0" smtClean="0"/>
          </a:p>
          <a:p>
            <a:pPr lvl="1"/>
            <a:r>
              <a:rPr lang="en-US" sz="1800" b="1" dirty="0" smtClean="0"/>
              <a:t>Medlock </a:t>
            </a:r>
            <a:r>
              <a:rPr lang="en-US" sz="1800" b="1" dirty="0"/>
              <a:t>GL</a:t>
            </a:r>
            <a:r>
              <a:rPr lang="en-US" sz="1800" dirty="0"/>
              <a:t>, Carey MA, McDuffie DG, Mundy MB, </a:t>
            </a:r>
            <a:r>
              <a:rPr lang="en-US" sz="1800" dirty="0" err="1"/>
              <a:t>Giallourou</a:t>
            </a:r>
            <a:r>
              <a:rPr lang="en-US" sz="1800" dirty="0"/>
              <a:t> N, Swann JR, </a:t>
            </a:r>
            <a:r>
              <a:rPr lang="en-US" sz="1800" dirty="0" err="1"/>
              <a:t>Kolling</a:t>
            </a:r>
            <a:r>
              <a:rPr lang="en-US" sz="1800" dirty="0"/>
              <a:t> GL, </a:t>
            </a:r>
            <a:r>
              <a:rPr lang="en-US" sz="1800" dirty="0" err="1"/>
              <a:t>Papin</a:t>
            </a:r>
            <a:r>
              <a:rPr lang="en-US" sz="1800" dirty="0"/>
              <a:t> JA. </a:t>
            </a:r>
            <a:r>
              <a:rPr lang="en-US" sz="1800" dirty="0" smtClean="0"/>
              <a:t>“Inferring </a:t>
            </a:r>
            <a:r>
              <a:rPr lang="en-US" sz="1800" dirty="0"/>
              <a:t>Metabolic Mechanisms of Interaction Within a Defined Gut </a:t>
            </a:r>
            <a:r>
              <a:rPr lang="en-US" sz="1800" dirty="0" smtClean="0"/>
              <a:t>Microbiota”. </a:t>
            </a:r>
            <a:r>
              <a:rPr lang="en-US" sz="1800" i="1" dirty="0"/>
              <a:t>Cell Systems</a:t>
            </a:r>
            <a:r>
              <a:rPr lang="en-US" sz="1800" dirty="0"/>
              <a:t> 2018;7:245-257. </a:t>
            </a:r>
          </a:p>
          <a:p>
            <a:pPr lvl="2"/>
            <a:r>
              <a:rPr lang="en-US" sz="1800" b="1" i="1" dirty="0"/>
              <a:t>Cell Systems most-read article, </a:t>
            </a:r>
            <a:r>
              <a:rPr lang="en-US" sz="1800" b="1" i="1" dirty="0" smtClean="0"/>
              <a:t>Aug-Oct </a:t>
            </a:r>
            <a:r>
              <a:rPr lang="en-US" sz="1800" b="1" i="1" dirty="0"/>
              <a:t>2018</a:t>
            </a:r>
          </a:p>
          <a:p>
            <a:pPr lvl="2"/>
            <a:r>
              <a:rPr lang="en-US" sz="1800" i="1" dirty="0"/>
              <a:t>UVA Health System press release</a:t>
            </a:r>
            <a:endParaRPr lang="en-US" sz="1800" dirty="0"/>
          </a:p>
          <a:p>
            <a:pPr lvl="2"/>
            <a:r>
              <a:rPr lang="en-US" sz="1800" i="1" dirty="0"/>
              <a:t>Nature Methods </a:t>
            </a:r>
            <a:r>
              <a:rPr lang="en-US" sz="1800" dirty="0"/>
              <a:t>Research Highlight (November 2018)</a:t>
            </a:r>
          </a:p>
          <a:p>
            <a:pPr lvl="2"/>
            <a:r>
              <a:rPr lang="en-US" sz="1800" dirty="0"/>
              <a:t>Highlighted in </a:t>
            </a:r>
            <a:r>
              <a:rPr lang="en-US" sz="1800" i="1" dirty="0"/>
              <a:t>Nature Methods </a:t>
            </a:r>
            <a:r>
              <a:rPr lang="en-US" sz="1800" dirty="0"/>
              <a:t>“Methods to Watch” on Microbial Interactions (December 2018)</a:t>
            </a:r>
          </a:p>
          <a:p>
            <a:pPr lvl="0"/>
            <a:r>
              <a:rPr lang="en-US" sz="1800" dirty="0" smtClean="0"/>
              <a:t>Aim 2: </a:t>
            </a:r>
          </a:p>
          <a:p>
            <a:pPr lvl="1"/>
            <a:r>
              <a:rPr lang="en-US" sz="1800" b="1" dirty="0" smtClean="0"/>
              <a:t>Medlock </a:t>
            </a:r>
            <a:r>
              <a:rPr lang="en-US" sz="1800" b="1" dirty="0"/>
              <a:t>GL</a:t>
            </a:r>
            <a:r>
              <a:rPr lang="en-US" sz="1800" dirty="0"/>
              <a:t>, </a:t>
            </a:r>
            <a:r>
              <a:rPr lang="en-US" sz="1800" dirty="0" err="1"/>
              <a:t>Papin</a:t>
            </a:r>
            <a:r>
              <a:rPr lang="en-US" sz="1800" dirty="0"/>
              <a:t> JA. </a:t>
            </a:r>
            <a:r>
              <a:rPr lang="en-US" sz="1800" dirty="0" smtClean="0"/>
              <a:t>“Guiding </a:t>
            </a:r>
            <a:r>
              <a:rPr lang="en-US" sz="1800" dirty="0"/>
              <a:t>the refinement of biochemical </a:t>
            </a:r>
            <a:r>
              <a:rPr lang="en-US" sz="1800" dirty="0" err="1"/>
              <a:t>knowledgebases</a:t>
            </a:r>
            <a:r>
              <a:rPr lang="en-US" sz="1800" dirty="0"/>
              <a:t> with ensembles of metabolic networks and semi-supervised </a:t>
            </a:r>
            <a:r>
              <a:rPr lang="en-US" sz="1800" dirty="0" smtClean="0"/>
              <a:t>learning”. </a:t>
            </a:r>
            <a:r>
              <a:rPr lang="en-US" sz="1800" i="1" dirty="0" err="1"/>
              <a:t>bioRxiv</a:t>
            </a:r>
            <a:r>
              <a:rPr lang="en-US" sz="1800" dirty="0"/>
              <a:t>, 2018. </a:t>
            </a:r>
            <a:r>
              <a:rPr lang="en-US" sz="1800" i="1" dirty="0"/>
              <a:t>Under </a:t>
            </a:r>
            <a:r>
              <a:rPr lang="en-US" sz="1800" i="1" dirty="0" smtClean="0"/>
              <a:t>review</a:t>
            </a:r>
            <a:r>
              <a:rPr lang="en-US" sz="1800" dirty="0" smtClean="0"/>
              <a:t>.</a:t>
            </a:r>
          </a:p>
          <a:p>
            <a:pPr lvl="1"/>
            <a:r>
              <a:rPr lang="en-US" sz="1800" b="1" dirty="0" smtClean="0"/>
              <a:t>Medlock </a:t>
            </a:r>
            <a:r>
              <a:rPr lang="en-US" sz="1800" b="1" dirty="0"/>
              <a:t>GL</a:t>
            </a:r>
            <a:r>
              <a:rPr lang="en-US" sz="1800" dirty="0"/>
              <a:t>, </a:t>
            </a:r>
            <a:r>
              <a:rPr lang="en-US" sz="1800" dirty="0" err="1"/>
              <a:t>Papin</a:t>
            </a:r>
            <a:r>
              <a:rPr lang="en-US" sz="1800" dirty="0"/>
              <a:t> JA. Building and analyzing ensembles of genome-scale metabolic network reconstructions using Medusa.</a:t>
            </a:r>
            <a:r>
              <a:rPr lang="en-US" sz="1800" dirty="0" smtClean="0"/>
              <a:t> </a:t>
            </a:r>
            <a:r>
              <a:rPr lang="en-US" sz="1800" i="1" dirty="0" smtClean="0"/>
              <a:t>In prep.</a:t>
            </a:r>
            <a:endParaRPr lang="en-US" sz="1800" dirty="0" smtClean="0"/>
          </a:p>
          <a:p>
            <a:pPr lvl="0"/>
            <a:endParaRPr lang="en-US" sz="1800" dirty="0" smtClean="0"/>
          </a:p>
          <a:p>
            <a:pPr lvl="0"/>
            <a:endParaRPr lang="en-US" sz="1800" dirty="0" smtClean="0"/>
          </a:p>
        </p:txBody>
      </p:sp>
    </p:spTree>
    <p:extLst>
      <p:ext uri="{BB962C8B-B14F-4D97-AF65-F5344CB8AC3E}">
        <p14:creationId xmlns:p14="http://schemas.microsoft.com/office/powerpoint/2010/main" val="20149404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publications</a:t>
            </a:r>
            <a:endParaRPr lang="en-US" dirty="0"/>
          </a:p>
        </p:txBody>
      </p:sp>
      <p:sp>
        <p:nvSpPr>
          <p:cNvPr id="3" name="Content Placeholder 2"/>
          <p:cNvSpPr>
            <a:spLocks noGrp="1"/>
          </p:cNvSpPr>
          <p:nvPr>
            <p:ph idx="1"/>
          </p:nvPr>
        </p:nvSpPr>
        <p:spPr/>
        <p:txBody>
          <a:bodyPr>
            <a:normAutofit fontScale="70000" lnSpcReduction="20000"/>
          </a:bodyPr>
          <a:lstStyle/>
          <a:p>
            <a:pPr lvl="0"/>
            <a:r>
              <a:rPr lang="en-US" sz="1800" dirty="0" err="1"/>
              <a:t>Lieven</a:t>
            </a:r>
            <a:r>
              <a:rPr lang="en-US" sz="1800" dirty="0"/>
              <a:t> C, </a:t>
            </a:r>
            <a:r>
              <a:rPr lang="en-US" sz="1800" dirty="0" err="1"/>
              <a:t>Beber</a:t>
            </a:r>
            <a:r>
              <a:rPr lang="en-US" sz="1800" dirty="0"/>
              <a:t> ME, Olivier BG, Bergmann </a:t>
            </a:r>
            <a:r>
              <a:rPr lang="en-US" sz="1800" dirty="0" smtClean="0"/>
              <a:t>FT, </a:t>
            </a:r>
            <a:r>
              <a:rPr lang="en-US" sz="1800" b="1" dirty="0" smtClean="0"/>
              <a:t>COBRA consortium</a:t>
            </a:r>
            <a:r>
              <a:rPr lang="en-US" sz="1800" dirty="0" smtClean="0"/>
              <a:t>. </a:t>
            </a:r>
            <a:r>
              <a:rPr lang="en-US" sz="1800" dirty="0" err="1"/>
              <a:t>Memote</a:t>
            </a:r>
            <a:r>
              <a:rPr lang="en-US" sz="1800" dirty="0"/>
              <a:t>: A community-driven effort towards a standardized genome-scale metabolic model test suite. </a:t>
            </a:r>
            <a:r>
              <a:rPr lang="en-US" sz="1800" i="1" dirty="0" err="1"/>
              <a:t>bioRxiv</a:t>
            </a:r>
            <a:r>
              <a:rPr lang="en-US" sz="1800" dirty="0"/>
              <a:t>, </a:t>
            </a:r>
            <a:r>
              <a:rPr lang="en-US" sz="1800" dirty="0" smtClean="0"/>
              <a:t>2018</a:t>
            </a:r>
            <a:r>
              <a:rPr lang="en-US" sz="1800" i="1" dirty="0" smtClean="0"/>
              <a:t>.</a:t>
            </a:r>
            <a:endParaRPr lang="en-US" sz="1800" dirty="0"/>
          </a:p>
          <a:p>
            <a:pPr lvl="0"/>
            <a:r>
              <a:rPr lang="en-US" sz="1800" b="1" dirty="0"/>
              <a:t>Medlock GL*</a:t>
            </a:r>
            <a:r>
              <a:rPr lang="en-US" sz="1800" dirty="0"/>
              <a:t>, </a:t>
            </a:r>
            <a:r>
              <a:rPr lang="en-US" sz="1800" dirty="0" err="1"/>
              <a:t>Giallourou</a:t>
            </a:r>
            <a:r>
              <a:rPr lang="en-US" sz="1800" dirty="0"/>
              <a:t> N*</a:t>
            </a:r>
            <a:r>
              <a:rPr lang="en-US" sz="1800" b="1" dirty="0"/>
              <a:t>, </a:t>
            </a:r>
            <a:r>
              <a:rPr lang="en-US" sz="1800" dirty="0" err="1"/>
              <a:t>Bolick</a:t>
            </a:r>
            <a:r>
              <a:rPr lang="en-US" sz="1800" dirty="0"/>
              <a:t> DT, Medeiros PHQS, </a:t>
            </a:r>
            <a:r>
              <a:rPr lang="en-US" sz="1800" dirty="0" err="1"/>
              <a:t>Ledwaba</a:t>
            </a:r>
            <a:r>
              <a:rPr lang="en-US" sz="1800" dirty="0"/>
              <a:t> SE, </a:t>
            </a:r>
            <a:r>
              <a:rPr lang="en-US" sz="1800" dirty="0" err="1"/>
              <a:t>Kolling</a:t>
            </a:r>
            <a:r>
              <a:rPr lang="en-US" sz="1800" dirty="0"/>
              <a:t> GL, Tung K, </a:t>
            </a:r>
            <a:r>
              <a:rPr lang="en-US" sz="1800" dirty="0" err="1"/>
              <a:t>Guerry</a:t>
            </a:r>
            <a:r>
              <a:rPr lang="en-US" sz="1800" dirty="0"/>
              <a:t> P, Swann JR, </a:t>
            </a:r>
            <a:r>
              <a:rPr lang="en-US" sz="1800" dirty="0" err="1"/>
              <a:t>Guerrant</a:t>
            </a:r>
            <a:r>
              <a:rPr lang="en-US" sz="1800" dirty="0"/>
              <a:t> RL. A novel mouse model of Campylobacter </a:t>
            </a:r>
            <a:r>
              <a:rPr lang="en-US" sz="1800" dirty="0" err="1"/>
              <a:t>jejuni</a:t>
            </a:r>
            <a:r>
              <a:rPr lang="en-US" sz="1800" dirty="0"/>
              <a:t> enteropathy and diarrhea. </a:t>
            </a:r>
            <a:r>
              <a:rPr lang="en-US" sz="1800" i="1" dirty="0" err="1"/>
              <a:t>PLoS</a:t>
            </a:r>
            <a:r>
              <a:rPr lang="en-US" sz="1800" i="1" dirty="0"/>
              <a:t> </a:t>
            </a:r>
            <a:r>
              <a:rPr lang="en-US" sz="1800" i="1" dirty="0" smtClean="0"/>
              <a:t>Pathogens</a:t>
            </a:r>
            <a:r>
              <a:rPr lang="en-US" sz="1800" dirty="0" smtClean="0"/>
              <a:t>. 2018</a:t>
            </a:r>
            <a:r>
              <a:rPr lang="en-US" sz="1800" dirty="0"/>
              <a:t>.</a:t>
            </a:r>
          </a:p>
          <a:p>
            <a:pPr lvl="0"/>
            <a:r>
              <a:rPr lang="en-US" sz="1800" dirty="0"/>
              <a:t>Carey MA, </a:t>
            </a:r>
            <a:r>
              <a:rPr lang="en-US" sz="1800" dirty="0" err="1"/>
              <a:t>Covelli</a:t>
            </a:r>
            <a:r>
              <a:rPr lang="en-US" sz="1800" dirty="0"/>
              <a:t> V, A Brown, </a:t>
            </a:r>
            <a:r>
              <a:rPr lang="en-US" sz="1800" b="1" dirty="0"/>
              <a:t>Medlock GL</a:t>
            </a:r>
            <a:r>
              <a:rPr lang="en-US" sz="1800" dirty="0"/>
              <a:t>, </a:t>
            </a:r>
            <a:r>
              <a:rPr lang="en-US" sz="1800" dirty="0" err="1"/>
              <a:t>Haaren</a:t>
            </a:r>
            <a:r>
              <a:rPr lang="en-US" sz="1800" dirty="0"/>
              <a:t> M, Cooper JG, </a:t>
            </a:r>
            <a:r>
              <a:rPr lang="en-US" sz="1800" dirty="0" err="1"/>
              <a:t>Papin</a:t>
            </a:r>
            <a:r>
              <a:rPr lang="en-US" sz="1800" dirty="0"/>
              <a:t> JA, </a:t>
            </a:r>
            <a:r>
              <a:rPr lang="en-US" sz="1800" dirty="0" err="1"/>
              <a:t>Guler</a:t>
            </a:r>
            <a:r>
              <a:rPr lang="en-US" sz="1800" dirty="0"/>
              <a:t> JL. Influential parameters for the analysis of intracellular parasite metabolomics. </a:t>
            </a:r>
            <a:r>
              <a:rPr lang="en-US" sz="1800" i="1" dirty="0" err="1"/>
              <a:t>mSphere</a:t>
            </a:r>
            <a:r>
              <a:rPr lang="en-US" sz="1800" dirty="0"/>
              <a:t> 2018.</a:t>
            </a:r>
          </a:p>
          <a:p>
            <a:pPr lvl="0"/>
            <a:r>
              <a:rPr lang="en-US" sz="1800" dirty="0" err="1"/>
              <a:t>Moutinho</a:t>
            </a:r>
            <a:r>
              <a:rPr lang="en-US" sz="1800" dirty="0"/>
              <a:t> TJ, </a:t>
            </a:r>
            <a:r>
              <a:rPr lang="en-US" sz="1800" dirty="0" err="1"/>
              <a:t>Panigides</a:t>
            </a:r>
            <a:r>
              <a:rPr lang="en-US" sz="1800" dirty="0"/>
              <a:t> JC, Biggs MB, </a:t>
            </a:r>
            <a:r>
              <a:rPr lang="en-US" sz="1800" b="1" dirty="0"/>
              <a:t>Medlock GL</a:t>
            </a:r>
            <a:r>
              <a:rPr lang="en-US" sz="1800" dirty="0"/>
              <a:t>, </a:t>
            </a:r>
            <a:r>
              <a:rPr lang="en-US" sz="1800" dirty="0" err="1"/>
              <a:t>Kolling</a:t>
            </a:r>
            <a:r>
              <a:rPr lang="en-US" sz="1800" dirty="0"/>
              <a:t> GL, </a:t>
            </a:r>
            <a:r>
              <a:rPr lang="en-US" sz="1800" dirty="0" err="1"/>
              <a:t>Papin</a:t>
            </a:r>
            <a:r>
              <a:rPr lang="en-US" sz="1800" dirty="0"/>
              <a:t> JA. Novel co-culture plate enables growth dynamic-based assessment of contact-independent microbial interactions. </a:t>
            </a:r>
            <a:r>
              <a:rPr lang="en-US" sz="1800" i="1" dirty="0" err="1"/>
              <a:t>PLoS</a:t>
            </a:r>
            <a:r>
              <a:rPr lang="en-US" sz="1800" i="1" dirty="0"/>
              <a:t> ONE</a:t>
            </a:r>
            <a:r>
              <a:rPr lang="en-US" sz="1800" dirty="0"/>
              <a:t>. </a:t>
            </a:r>
            <a:r>
              <a:rPr lang="en-US" sz="1800" dirty="0" smtClean="0"/>
              <a:t>2017.</a:t>
            </a:r>
            <a:endParaRPr lang="en-US" sz="1800" dirty="0"/>
          </a:p>
          <a:p>
            <a:pPr lvl="0"/>
            <a:r>
              <a:rPr lang="en-US" sz="1800" dirty="0" err="1"/>
              <a:t>Bolick</a:t>
            </a:r>
            <a:r>
              <a:rPr lang="en-US" sz="1800" dirty="0"/>
              <a:t> DT, </a:t>
            </a:r>
            <a:r>
              <a:rPr lang="en-US" sz="1800" dirty="0" err="1"/>
              <a:t>Mayneris-Perxachs</a:t>
            </a:r>
            <a:r>
              <a:rPr lang="en-US" sz="1800" dirty="0"/>
              <a:t> J, </a:t>
            </a:r>
            <a:r>
              <a:rPr lang="en-US" sz="1800" b="1" dirty="0"/>
              <a:t>Medlock GL</a:t>
            </a:r>
            <a:r>
              <a:rPr lang="en-US" sz="1800" dirty="0"/>
              <a:t>, </a:t>
            </a:r>
            <a:r>
              <a:rPr lang="en-US" sz="1800" dirty="0" err="1"/>
              <a:t>Kolling</a:t>
            </a:r>
            <a:r>
              <a:rPr lang="en-US" sz="1800" dirty="0"/>
              <a:t> GL, </a:t>
            </a:r>
            <a:r>
              <a:rPr lang="en-US" sz="1800" dirty="0" err="1"/>
              <a:t>Papin</a:t>
            </a:r>
            <a:r>
              <a:rPr lang="en-US" sz="1800" dirty="0"/>
              <a:t> JA, Swann J, </a:t>
            </a:r>
            <a:r>
              <a:rPr lang="en-US" sz="1800" dirty="0" err="1"/>
              <a:t>Guerrant</a:t>
            </a:r>
            <a:r>
              <a:rPr lang="en-US" sz="1800" dirty="0"/>
              <a:t> RL. Increased Urinary Trimethylamine N-Oxide Following Cryptosporidium Infection and Protein Malnutrition Independent of Microbiome Effects. </a:t>
            </a:r>
            <a:r>
              <a:rPr lang="en-US" sz="1800" i="1" dirty="0"/>
              <a:t>J Infect Dis</a:t>
            </a:r>
            <a:r>
              <a:rPr lang="en-US" sz="1800" dirty="0"/>
              <a:t>. </a:t>
            </a:r>
            <a:r>
              <a:rPr lang="en-US" sz="1800" dirty="0" smtClean="0"/>
              <a:t>2017,</a:t>
            </a:r>
            <a:endParaRPr lang="en-US" sz="1800" dirty="0"/>
          </a:p>
          <a:p>
            <a:pPr lvl="0"/>
            <a:r>
              <a:rPr lang="en-US" sz="1800" dirty="0" err="1"/>
              <a:t>Bartelt</a:t>
            </a:r>
            <a:r>
              <a:rPr lang="en-US" sz="1800" dirty="0"/>
              <a:t> LA, </a:t>
            </a:r>
            <a:r>
              <a:rPr lang="en-US" sz="1800" dirty="0" err="1"/>
              <a:t>Bolick</a:t>
            </a:r>
            <a:r>
              <a:rPr lang="en-US" sz="1800" dirty="0"/>
              <a:t> DT, </a:t>
            </a:r>
            <a:r>
              <a:rPr lang="en-US" sz="1800" dirty="0" err="1"/>
              <a:t>Mayneris-Perxachs</a:t>
            </a:r>
            <a:r>
              <a:rPr lang="en-US" sz="1800" dirty="0"/>
              <a:t> J, </a:t>
            </a:r>
            <a:r>
              <a:rPr lang="en-US" sz="1800" dirty="0" err="1"/>
              <a:t>Kolling</a:t>
            </a:r>
            <a:r>
              <a:rPr lang="en-US" sz="1800" dirty="0"/>
              <a:t> GL, </a:t>
            </a:r>
            <a:r>
              <a:rPr lang="en-US" sz="1800" b="1" dirty="0"/>
              <a:t>Medlock GL</a:t>
            </a:r>
            <a:r>
              <a:rPr lang="en-US" sz="1800" dirty="0"/>
              <a:t>, </a:t>
            </a:r>
            <a:r>
              <a:rPr lang="en-US" sz="1800" dirty="0" err="1"/>
              <a:t>Zaenker</a:t>
            </a:r>
            <a:r>
              <a:rPr lang="en-US" sz="1800" dirty="0"/>
              <a:t> EI, </a:t>
            </a:r>
            <a:r>
              <a:rPr lang="en-US" sz="1800" dirty="0" err="1"/>
              <a:t>Donowitz</a:t>
            </a:r>
            <a:r>
              <a:rPr lang="en-US" sz="1800" dirty="0"/>
              <a:t> J, Thomas-Beckett RV, </a:t>
            </a:r>
            <a:r>
              <a:rPr lang="en-US" sz="1800" dirty="0" err="1"/>
              <a:t>Rogala</a:t>
            </a:r>
            <a:r>
              <a:rPr lang="en-US" sz="1800" dirty="0"/>
              <a:t> A, Carroll IM, Singer SM, </a:t>
            </a:r>
            <a:r>
              <a:rPr lang="en-US" sz="1800" dirty="0" err="1"/>
              <a:t>Papin</a:t>
            </a:r>
            <a:r>
              <a:rPr lang="en-US" sz="1800" dirty="0"/>
              <a:t> JA, Swann JR, </a:t>
            </a:r>
            <a:r>
              <a:rPr lang="en-US" sz="1800" dirty="0" err="1"/>
              <a:t>Guerrant</a:t>
            </a:r>
            <a:r>
              <a:rPr lang="en-US" sz="1800" dirty="0"/>
              <a:t> RL. Cross-modulation of pathogen-specific pathways enhances malnutrition during enteric co-infection with Giardia lamblia and </a:t>
            </a:r>
            <a:r>
              <a:rPr lang="en-US" sz="1800" dirty="0" err="1"/>
              <a:t>enteroaggregative</a:t>
            </a:r>
            <a:r>
              <a:rPr lang="en-US" sz="1800" dirty="0"/>
              <a:t> Escherichia coli. </a:t>
            </a:r>
            <a:r>
              <a:rPr lang="en-US" sz="1800" i="1" dirty="0" err="1"/>
              <a:t>PLoS</a:t>
            </a:r>
            <a:r>
              <a:rPr lang="en-US" sz="1800" i="1" dirty="0"/>
              <a:t> </a:t>
            </a:r>
            <a:r>
              <a:rPr lang="en-US" sz="1800" i="1" dirty="0" smtClean="0"/>
              <a:t>Pathogens</a:t>
            </a:r>
            <a:r>
              <a:rPr lang="en-US" sz="1800" dirty="0" smtClean="0"/>
              <a:t>. 2017</a:t>
            </a:r>
          </a:p>
          <a:p>
            <a:pPr lvl="0"/>
            <a:r>
              <a:rPr lang="en-US" sz="1800" dirty="0" smtClean="0"/>
              <a:t>Biggs </a:t>
            </a:r>
            <a:r>
              <a:rPr lang="en-US" sz="1800" dirty="0"/>
              <a:t>MB, </a:t>
            </a:r>
            <a:r>
              <a:rPr lang="en-US" sz="1800" b="1" dirty="0"/>
              <a:t>Medlock GL</a:t>
            </a:r>
            <a:r>
              <a:rPr lang="en-US" sz="1800" dirty="0"/>
              <a:t>, </a:t>
            </a:r>
            <a:r>
              <a:rPr lang="en-US" sz="1800" dirty="0" err="1"/>
              <a:t>Moutinho</a:t>
            </a:r>
            <a:r>
              <a:rPr lang="en-US" sz="1800" dirty="0"/>
              <a:t> TJ, Lees HJ, Swann JR, </a:t>
            </a:r>
            <a:r>
              <a:rPr lang="en-US" sz="1800" dirty="0" err="1"/>
              <a:t>Kolling</a:t>
            </a:r>
            <a:r>
              <a:rPr lang="en-US" sz="1800" dirty="0"/>
              <a:t> GL, </a:t>
            </a:r>
            <a:r>
              <a:rPr lang="en-US" sz="1800" dirty="0" err="1"/>
              <a:t>Papin</a:t>
            </a:r>
            <a:r>
              <a:rPr lang="en-US" sz="1800" dirty="0"/>
              <a:t> JA. Systems-level metabolism of the altered </a:t>
            </a:r>
            <a:r>
              <a:rPr lang="en-US" sz="1800" dirty="0" err="1"/>
              <a:t>Schaedler</a:t>
            </a:r>
            <a:r>
              <a:rPr lang="en-US" sz="1800" dirty="0"/>
              <a:t> flora, a complete gut microbiota. </a:t>
            </a:r>
            <a:r>
              <a:rPr lang="en-US" sz="1800" i="1" dirty="0"/>
              <a:t>ISME J</a:t>
            </a:r>
            <a:r>
              <a:rPr lang="en-US" sz="1800" dirty="0"/>
              <a:t>. </a:t>
            </a:r>
            <a:r>
              <a:rPr lang="en-US" sz="1800" dirty="0" smtClean="0"/>
              <a:t>2017</a:t>
            </a:r>
          </a:p>
          <a:p>
            <a:pPr lvl="0"/>
            <a:r>
              <a:rPr lang="en-US" sz="1800" dirty="0" err="1" smtClean="0"/>
              <a:t>Mayneris-Perxachs</a:t>
            </a:r>
            <a:r>
              <a:rPr lang="en-US" sz="1800" dirty="0" smtClean="0"/>
              <a:t> </a:t>
            </a:r>
            <a:r>
              <a:rPr lang="en-US" sz="1800" dirty="0"/>
              <a:t>J, </a:t>
            </a:r>
            <a:r>
              <a:rPr lang="en-US" sz="1800" b="1" dirty="0"/>
              <a:t>Medlock GL</a:t>
            </a:r>
            <a:r>
              <a:rPr lang="en-US" sz="1800" dirty="0"/>
              <a:t>, Swann JR, </a:t>
            </a:r>
            <a:r>
              <a:rPr lang="en-US" sz="1800" dirty="0" err="1"/>
              <a:t>Bolick</a:t>
            </a:r>
            <a:r>
              <a:rPr lang="en-US" sz="1800" dirty="0"/>
              <a:t> DT, </a:t>
            </a:r>
            <a:r>
              <a:rPr lang="en-US" sz="1800" dirty="0" err="1"/>
              <a:t>Leng</a:t>
            </a:r>
            <a:r>
              <a:rPr lang="en-US" sz="1800" dirty="0"/>
              <a:t> J, </a:t>
            </a:r>
            <a:r>
              <a:rPr lang="en-US" sz="1800" dirty="0" err="1"/>
              <a:t>Kolling</a:t>
            </a:r>
            <a:r>
              <a:rPr lang="en-US" sz="1800" dirty="0"/>
              <a:t> GL, Moore S, </a:t>
            </a:r>
            <a:r>
              <a:rPr lang="en-US" sz="1800" dirty="0" err="1"/>
              <a:t>Guerrant</a:t>
            </a:r>
            <a:r>
              <a:rPr lang="en-US" sz="1800" dirty="0"/>
              <a:t> RL. Protein- and zinc-deficient diets modulate the murine microbiome and metabolic phenotype. </a:t>
            </a:r>
            <a:r>
              <a:rPr lang="en-US" sz="1800" i="1" dirty="0"/>
              <a:t>Am J </a:t>
            </a:r>
            <a:r>
              <a:rPr lang="en-US" sz="1800" i="1" dirty="0" err="1"/>
              <a:t>Clin</a:t>
            </a:r>
            <a:r>
              <a:rPr lang="en-US" sz="1800" i="1" dirty="0"/>
              <a:t> </a:t>
            </a:r>
            <a:r>
              <a:rPr lang="en-US" sz="1800" i="1" dirty="0" err="1"/>
              <a:t>Nutr</a:t>
            </a:r>
            <a:r>
              <a:rPr lang="en-US" sz="1800" dirty="0"/>
              <a:t>. </a:t>
            </a:r>
            <a:r>
              <a:rPr lang="en-US" sz="1800" dirty="0" smtClean="0"/>
              <a:t>2016</a:t>
            </a:r>
          </a:p>
          <a:p>
            <a:pPr lvl="0"/>
            <a:r>
              <a:rPr lang="en-US" sz="1800" dirty="0" smtClean="0"/>
              <a:t>Biggs </a:t>
            </a:r>
            <a:r>
              <a:rPr lang="en-US" sz="1800" dirty="0"/>
              <a:t>MB, </a:t>
            </a:r>
            <a:r>
              <a:rPr lang="en-US" sz="1800" b="1" dirty="0"/>
              <a:t>Medlock GL</a:t>
            </a:r>
            <a:r>
              <a:rPr lang="en-US" sz="1800" dirty="0"/>
              <a:t>, </a:t>
            </a:r>
            <a:r>
              <a:rPr lang="en-US" sz="1800" dirty="0" err="1"/>
              <a:t>Kolling</a:t>
            </a:r>
            <a:r>
              <a:rPr lang="en-US" sz="1800" dirty="0"/>
              <a:t> GL, </a:t>
            </a:r>
            <a:r>
              <a:rPr lang="en-US" sz="1800" dirty="0" err="1"/>
              <a:t>Papin</a:t>
            </a:r>
            <a:r>
              <a:rPr lang="en-US" sz="1800" dirty="0"/>
              <a:t> JA. Metabolic network modeling of microbial communities. </a:t>
            </a:r>
            <a:r>
              <a:rPr lang="en-US" sz="1800" i="1" dirty="0"/>
              <a:t>Wiley </a:t>
            </a:r>
            <a:r>
              <a:rPr lang="en-US" sz="1800" i="1" dirty="0" err="1"/>
              <a:t>Interdiscip</a:t>
            </a:r>
            <a:r>
              <a:rPr lang="en-US" sz="1800" i="1" dirty="0"/>
              <a:t> Rev </a:t>
            </a:r>
            <a:r>
              <a:rPr lang="en-US" sz="1800" i="1" dirty="0" err="1"/>
              <a:t>Syst</a:t>
            </a:r>
            <a:r>
              <a:rPr lang="en-US" sz="1800" i="1" dirty="0"/>
              <a:t> </a:t>
            </a:r>
            <a:r>
              <a:rPr lang="en-US" sz="1800" i="1" dirty="0" err="1"/>
              <a:t>Biol</a:t>
            </a:r>
            <a:r>
              <a:rPr lang="en-US" sz="1800" i="1" dirty="0"/>
              <a:t> Med</a:t>
            </a:r>
            <a:r>
              <a:rPr lang="en-US" sz="1800" dirty="0"/>
              <a:t>. </a:t>
            </a:r>
            <a:r>
              <a:rPr lang="en-US" sz="1800" dirty="0" smtClean="0"/>
              <a:t>2015</a:t>
            </a:r>
          </a:p>
        </p:txBody>
      </p:sp>
    </p:spTree>
    <p:extLst>
      <p:ext uri="{BB962C8B-B14F-4D97-AF65-F5344CB8AC3E}">
        <p14:creationId xmlns:p14="http://schemas.microsoft.com/office/powerpoint/2010/main" val="662657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0659" y="-44020"/>
            <a:ext cx="7886700" cy="1325563"/>
          </a:xfrm>
        </p:spPr>
        <p:txBody>
          <a:bodyPr/>
          <a:lstStyle/>
          <a:p>
            <a:r>
              <a:rPr lang="en-US" dirty="0" smtClean="0"/>
              <a:t>Acknowledgements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2743" y="1158759"/>
            <a:ext cx="3888111" cy="2916083"/>
          </a:xfrm>
        </p:spPr>
      </p:pic>
      <p:sp>
        <p:nvSpPr>
          <p:cNvPr id="14" name="TextBox 13"/>
          <p:cNvSpPr txBox="1"/>
          <p:nvPr/>
        </p:nvSpPr>
        <p:spPr>
          <a:xfrm>
            <a:off x="400659" y="1082775"/>
            <a:ext cx="3064042" cy="4708981"/>
          </a:xfrm>
          <a:prstGeom prst="rect">
            <a:avLst/>
          </a:prstGeom>
          <a:noFill/>
        </p:spPr>
        <p:txBody>
          <a:bodyPr wrap="square" rtlCol="0">
            <a:spAutoFit/>
          </a:bodyPr>
          <a:lstStyle/>
          <a:p>
            <a:r>
              <a:rPr lang="en-US" sz="2000" u="sng" dirty="0" err="1" smtClean="0"/>
              <a:t>Papin</a:t>
            </a:r>
            <a:r>
              <a:rPr lang="en-US" sz="2000" u="sng" dirty="0" smtClean="0"/>
              <a:t> Lab</a:t>
            </a:r>
            <a:endParaRPr lang="en-US" sz="2000" dirty="0"/>
          </a:p>
          <a:p>
            <a:r>
              <a:rPr lang="en-US" sz="2000" dirty="0"/>
              <a:t>Jason </a:t>
            </a:r>
            <a:r>
              <a:rPr lang="en-US" sz="2000" dirty="0" err="1" smtClean="0"/>
              <a:t>Papin</a:t>
            </a:r>
            <a:endParaRPr lang="en-US" sz="2000" dirty="0"/>
          </a:p>
          <a:p>
            <a:r>
              <a:rPr lang="en-US" sz="2000" dirty="0"/>
              <a:t>Glynis </a:t>
            </a:r>
            <a:r>
              <a:rPr lang="en-US" sz="2000" dirty="0" err="1" smtClean="0"/>
              <a:t>Kolling</a:t>
            </a:r>
            <a:endParaRPr lang="en-US" sz="2000" dirty="0"/>
          </a:p>
          <a:p>
            <a:r>
              <a:rPr lang="en-US" sz="2000" dirty="0"/>
              <a:t>Matthew </a:t>
            </a:r>
            <a:r>
              <a:rPr lang="en-US" sz="2000" dirty="0" err="1" smtClean="0"/>
              <a:t>Jenior</a:t>
            </a:r>
            <a:endParaRPr lang="en-US" sz="2000" dirty="0" smtClean="0"/>
          </a:p>
          <a:p>
            <a:r>
              <a:rPr lang="en-US" sz="2000" dirty="0" smtClean="0"/>
              <a:t>Deborah </a:t>
            </a:r>
            <a:r>
              <a:rPr lang="en-US" sz="2000" dirty="0" err="1" smtClean="0"/>
              <a:t>Luzader</a:t>
            </a:r>
            <a:endParaRPr lang="en-US" sz="2000" dirty="0" smtClean="0"/>
          </a:p>
          <a:p>
            <a:r>
              <a:rPr lang="en-US" sz="2000" dirty="0" smtClean="0"/>
              <a:t>Jennifer Bartell</a:t>
            </a:r>
          </a:p>
          <a:p>
            <a:r>
              <a:rPr lang="en-US" sz="2000" dirty="0" err="1" smtClean="0"/>
              <a:t>Edik</a:t>
            </a:r>
            <a:r>
              <a:rPr lang="en-US" sz="2000" dirty="0" smtClean="0"/>
              <a:t> </a:t>
            </a:r>
            <a:r>
              <a:rPr lang="en-US" sz="2000" dirty="0" err="1" smtClean="0"/>
              <a:t>Blais</a:t>
            </a:r>
            <a:endParaRPr lang="en-US" sz="2000" dirty="0" smtClean="0"/>
          </a:p>
          <a:p>
            <a:r>
              <a:rPr lang="en-US" sz="2000" dirty="0" smtClean="0"/>
              <a:t>Phillip Yen</a:t>
            </a:r>
            <a:endParaRPr lang="en-US" sz="2000" dirty="0"/>
          </a:p>
          <a:p>
            <a:r>
              <a:rPr lang="en-US" sz="2000" dirty="0"/>
              <a:t>Maureen </a:t>
            </a:r>
            <a:r>
              <a:rPr lang="en-US" sz="2000" dirty="0" smtClean="0"/>
              <a:t>Carey</a:t>
            </a:r>
            <a:endParaRPr lang="en-US" sz="2000" dirty="0"/>
          </a:p>
          <a:p>
            <a:r>
              <a:rPr lang="en-US" sz="2000" dirty="0"/>
              <a:t>Anna </a:t>
            </a:r>
            <a:r>
              <a:rPr lang="en-US" sz="2000" dirty="0" err="1" smtClean="0"/>
              <a:t>Blazier</a:t>
            </a:r>
            <a:endParaRPr lang="en-US" sz="2000" b="1" dirty="0"/>
          </a:p>
          <a:p>
            <a:r>
              <a:rPr lang="en-US" sz="2000" dirty="0"/>
              <a:t>Kristopher Rawls</a:t>
            </a:r>
          </a:p>
          <a:p>
            <a:r>
              <a:rPr lang="en-US" sz="2000" dirty="0"/>
              <a:t>Bonnie Dougherty</a:t>
            </a:r>
          </a:p>
          <a:p>
            <a:r>
              <a:rPr lang="en-US" sz="2000" dirty="0"/>
              <a:t>Laura Dunphy</a:t>
            </a:r>
          </a:p>
          <a:p>
            <a:r>
              <a:rPr lang="en-US" sz="2000" dirty="0"/>
              <a:t>Thomas </a:t>
            </a:r>
            <a:r>
              <a:rPr lang="en-US" sz="2000" dirty="0" err="1"/>
              <a:t>Moutinho</a:t>
            </a:r>
            <a:endParaRPr lang="en-US" sz="2000" dirty="0"/>
          </a:p>
          <a:p>
            <a:r>
              <a:rPr lang="en-US" sz="2000" dirty="0"/>
              <a:t>Dennis </a:t>
            </a:r>
            <a:r>
              <a:rPr lang="en-US" sz="2000" dirty="0" smtClean="0"/>
              <a:t>McDuffie</a:t>
            </a:r>
          </a:p>
        </p:txBody>
      </p:sp>
      <p:sp>
        <p:nvSpPr>
          <p:cNvPr id="15" name="TextBox 14"/>
          <p:cNvSpPr txBox="1"/>
          <p:nvPr/>
        </p:nvSpPr>
        <p:spPr>
          <a:xfrm>
            <a:off x="6538099" y="1008638"/>
            <a:ext cx="2454442" cy="923330"/>
          </a:xfrm>
          <a:prstGeom prst="rect">
            <a:avLst/>
          </a:prstGeom>
          <a:noFill/>
        </p:spPr>
        <p:txBody>
          <a:bodyPr wrap="square" rtlCol="0">
            <a:spAutoFit/>
          </a:bodyPr>
          <a:lstStyle/>
          <a:p>
            <a:r>
              <a:rPr lang="en-US" u="sng" dirty="0"/>
              <a:t>Imperial College London</a:t>
            </a:r>
            <a:endParaRPr lang="en-US" dirty="0"/>
          </a:p>
          <a:p>
            <a:r>
              <a:rPr lang="en-US" dirty="0"/>
              <a:t>Jonathan </a:t>
            </a:r>
            <a:r>
              <a:rPr lang="en-US" dirty="0" smtClean="0"/>
              <a:t>Swann</a:t>
            </a:r>
          </a:p>
          <a:p>
            <a:r>
              <a:rPr lang="en-US" dirty="0" err="1" smtClean="0"/>
              <a:t>Natasa</a:t>
            </a:r>
            <a:r>
              <a:rPr lang="en-US" dirty="0" smtClean="0"/>
              <a:t> </a:t>
            </a:r>
            <a:r>
              <a:rPr lang="en-US" dirty="0" err="1" smtClean="0"/>
              <a:t>Giallourou</a:t>
            </a:r>
            <a:endParaRPr lang="en-US" dirty="0"/>
          </a:p>
        </p:txBody>
      </p:sp>
      <p:sp>
        <p:nvSpPr>
          <p:cNvPr id="16" name="TextBox 15"/>
          <p:cNvSpPr txBox="1"/>
          <p:nvPr/>
        </p:nvSpPr>
        <p:spPr>
          <a:xfrm>
            <a:off x="5874084" y="5556625"/>
            <a:ext cx="3269916" cy="1200329"/>
          </a:xfrm>
          <a:prstGeom prst="rect">
            <a:avLst/>
          </a:prstGeom>
          <a:noFill/>
        </p:spPr>
        <p:txBody>
          <a:bodyPr wrap="square" rtlCol="0">
            <a:spAutoFit/>
          </a:bodyPr>
          <a:lstStyle/>
          <a:p>
            <a:r>
              <a:rPr lang="en-US" u="sng" dirty="0"/>
              <a:t>Funding</a:t>
            </a:r>
            <a:endParaRPr lang="en-US" dirty="0"/>
          </a:p>
          <a:p>
            <a:r>
              <a:rPr lang="en-US" dirty="0"/>
              <a:t>NIH R01GM108501 and </a:t>
            </a:r>
            <a:r>
              <a:rPr lang="en-US" dirty="0"/>
              <a:t>T32GM008136</a:t>
            </a:r>
          </a:p>
          <a:p>
            <a:r>
              <a:rPr lang="en-US" dirty="0"/>
              <a:t>Wagner Pre-doctoral Fellowship</a:t>
            </a:r>
          </a:p>
        </p:txBody>
      </p:sp>
      <p:sp>
        <p:nvSpPr>
          <p:cNvPr id="17" name="TextBox 16"/>
          <p:cNvSpPr txBox="1"/>
          <p:nvPr/>
        </p:nvSpPr>
        <p:spPr>
          <a:xfrm>
            <a:off x="6538099" y="2120631"/>
            <a:ext cx="2454442" cy="646331"/>
          </a:xfrm>
          <a:prstGeom prst="rect">
            <a:avLst/>
          </a:prstGeom>
          <a:noFill/>
        </p:spPr>
        <p:txBody>
          <a:bodyPr wrap="square" rtlCol="0">
            <a:spAutoFit/>
          </a:bodyPr>
          <a:lstStyle/>
          <a:p>
            <a:r>
              <a:rPr lang="en-US" u="sng" dirty="0"/>
              <a:t>Mayo Clinic</a:t>
            </a:r>
            <a:endParaRPr lang="en-US" dirty="0"/>
          </a:p>
          <a:p>
            <a:r>
              <a:rPr lang="en-US" dirty="0"/>
              <a:t>Michael Mundy</a:t>
            </a:r>
          </a:p>
        </p:txBody>
      </p:sp>
      <p:sp>
        <p:nvSpPr>
          <p:cNvPr id="19" name="TextBox 18"/>
          <p:cNvSpPr txBox="1"/>
          <p:nvPr/>
        </p:nvSpPr>
        <p:spPr>
          <a:xfrm>
            <a:off x="6538099" y="2911301"/>
            <a:ext cx="2454442" cy="646331"/>
          </a:xfrm>
          <a:prstGeom prst="rect">
            <a:avLst/>
          </a:prstGeom>
          <a:noFill/>
        </p:spPr>
        <p:txBody>
          <a:bodyPr wrap="square" rtlCol="0">
            <a:spAutoFit/>
          </a:bodyPr>
          <a:lstStyle/>
          <a:p>
            <a:r>
              <a:rPr lang="en-US" u="sng" dirty="0" smtClean="0"/>
              <a:t>UNC Chapel Hill</a:t>
            </a:r>
            <a:endParaRPr lang="en-US" dirty="0"/>
          </a:p>
          <a:p>
            <a:r>
              <a:rPr lang="en-US" dirty="0" smtClean="0"/>
              <a:t>Luther </a:t>
            </a:r>
            <a:r>
              <a:rPr lang="en-US" dirty="0" err="1" smtClean="0"/>
              <a:t>Bartelt</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65" y="6044797"/>
            <a:ext cx="5333361" cy="712157"/>
          </a:xfrm>
          <a:prstGeom prst="rect">
            <a:avLst/>
          </a:prstGeom>
        </p:spPr>
      </p:pic>
      <p:sp>
        <p:nvSpPr>
          <p:cNvPr id="2" name="Rectangle 1"/>
          <p:cNvSpPr/>
          <p:nvPr/>
        </p:nvSpPr>
        <p:spPr>
          <a:xfrm>
            <a:off x="3303913" y="4239487"/>
            <a:ext cx="2570171" cy="1477328"/>
          </a:xfrm>
          <a:prstGeom prst="rect">
            <a:avLst/>
          </a:prstGeom>
        </p:spPr>
        <p:txBody>
          <a:bodyPr wrap="square">
            <a:spAutoFit/>
          </a:bodyPr>
          <a:lstStyle/>
          <a:p>
            <a:r>
              <a:rPr lang="en-US" u="sng" dirty="0" smtClean="0"/>
              <a:t>Doctoral Committee</a:t>
            </a:r>
            <a:endParaRPr lang="en-US" u="sng" dirty="0"/>
          </a:p>
          <a:p>
            <a:r>
              <a:rPr lang="en-US" dirty="0" smtClean="0"/>
              <a:t>Kevin Janes (Chair)</a:t>
            </a:r>
            <a:endParaRPr lang="en-US" dirty="0"/>
          </a:p>
          <a:p>
            <a:r>
              <a:rPr lang="en-US" dirty="0" smtClean="0"/>
              <a:t>Mete </a:t>
            </a:r>
            <a:r>
              <a:rPr lang="en-US" dirty="0" err="1" smtClean="0"/>
              <a:t>Civelek</a:t>
            </a:r>
            <a:endParaRPr lang="en-US" dirty="0" smtClean="0"/>
          </a:p>
          <a:p>
            <a:r>
              <a:rPr lang="en-US" dirty="0" smtClean="0"/>
              <a:t>Peter Kasson</a:t>
            </a:r>
          </a:p>
          <a:p>
            <a:r>
              <a:rPr lang="en-US" dirty="0" smtClean="0"/>
              <a:t>William Petri</a:t>
            </a:r>
            <a:endParaRPr lang="en-US" dirty="0"/>
          </a:p>
        </p:txBody>
      </p:sp>
      <p:sp>
        <p:nvSpPr>
          <p:cNvPr id="4" name="Rectangle 3"/>
          <p:cNvSpPr/>
          <p:nvPr/>
        </p:nvSpPr>
        <p:spPr>
          <a:xfrm>
            <a:off x="6538099" y="3701971"/>
            <a:ext cx="4572000" cy="1477328"/>
          </a:xfrm>
          <a:prstGeom prst="rect">
            <a:avLst/>
          </a:prstGeom>
        </p:spPr>
        <p:txBody>
          <a:bodyPr>
            <a:spAutoFit/>
          </a:bodyPr>
          <a:lstStyle/>
          <a:p>
            <a:r>
              <a:rPr lang="en-US" u="sng" dirty="0"/>
              <a:t>UVA</a:t>
            </a:r>
          </a:p>
          <a:p>
            <a:r>
              <a:rPr lang="en-US" dirty="0"/>
              <a:t>Richard </a:t>
            </a:r>
            <a:r>
              <a:rPr lang="en-US" dirty="0" err="1" smtClean="0"/>
              <a:t>Guerrant</a:t>
            </a:r>
            <a:endParaRPr lang="en-US" dirty="0" smtClean="0"/>
          </a:p>
          <a:p>
            <a:r>
              <a:rPr lang="en-US" dirty="0" smtClean="0"/>
              <a:t>David </a:t>
            </a:r>
            <a:r>
              <a:rPr lang="en-US" dirty="0" err="1"/>
              <a:t>Bolick</a:t>
            </a:r>
            <a:endParaRPr lang="en-US" dirty="0"/>
          </a:p>
          <a:p>
            <a:r>
              <a:rPr lang="en-US" dirty="0"/>
              <a:t>William </a:t>
            </a:r>
            <a:r>
              <a:rPr lang="en-US" dirty="0" smtClean="0"/>
              <a:t>Petri</a:t>
            </a:r>
          </a:p>
          <a:p>
            <a:r>
              <a:rPr lang="en-US" dirty="0" smtClean="0"/>
              <a:t>Carol Gilchrist</a:t>
            </a:r>
            <a:endParaRPr lang="en-US" dirty="0"/>
          </a:p>
        </p:txBody>
      </p:sp>
    </p:spTree>
    <p:extLst>
      <p:ext uri="{BB962C8B-B14F-4D97-AF65-F5344CB8AC3E}">
        <p14:creationId xmlns:p14="http://schemas.microsoft.com/office/powerpoint/2010/main" val="144382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690689"/>
            <a:ext cx="4755357" cy="435133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603" y="1690160"/>
            <a:ext cx="3263900" cy="4351867"/>
          </a:xfrm>
          <a:prstGeom prst="rect">
            <a:avLst/>
          </a:prstGeom>
        </p:spPr>
      </p:pic>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11222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690689"/>
            <a:ext cx="4651248" cy="3989832"/>
          </a:xfrm>
          <a:prstGeom prst="rect">
            <a:avLst/>
          </a:prstGeom>
        </p:spPr>
      </p:pic>
      <p:sp>
        <p:nvSpPr>
          <p:cNvPr id="2" name="Title 1"/>
          <p:cNvSpPr>
            <a:spLocks noGrp="1"/>
          </p:cNvSpPr>
          <p:nvPr>
            <p:ph type="title"/>
          </p:nvPr>
        </p:nvSpPr>
        <p:spPr>
          <a:xfrm>
            <a:off x="584200" y="365126"/>
            <a:ext cx="7924800" cy="1325563"/>
          </a:xfrm>
        </p:spPr>
        <p:txBody>
          <a:bodyPr>
            <a:normAutofit/>
          </a:bodyPr>
          <a:lstStyle/>
          <a:p>
            <a:r>
              <a:rPr lang="en-US" sz="4000" dirty="0" smtClean="0"/>
              <a:t>Inexpensive DNA sequencing enabled microbiome profiling</a:t>
            </a:r>
            <a:endParaRPr lang="en-US" sz="4000" dirty="0"/>
          </a:p>
        </p:txBody>
      </p:sp>
      <p:sp>
        <p:nvSpPr>
          <p:cNvPr id="13" name="TextBox 12"/>
          <p:cNvSpPr txBox="1"/>
          <p:nvPr/>
        </p:nvSpPr>
        <p:spPr>
          <a:xfrm>
            <a:off x="5380119" y="1873776"/>
            <a:ext cx="3662282" cy="3046988"/>
          </a:xfrm>
          <a:prstGeom prst="rect">
            <a:avLst/>
          </a:prstGeom>
          <a:solidFill>
            <a:schemeClr val="bg1"/>
          </a:solidFill>
        </p:spPr>
        <p:txBody>
          <a:bodyPr wrap="square" rtlCol="0">
            <a:spAutoFit/>
          </a:bodyPr>
          <a:lstStyle/>
          <a:p>
            <a:r>
              <a:rPr lang="en-US" sz="2400" dirty="0" smtClean="0"/>
              <a:t>Microbiome-disease associations identified:</a:t>
            </a:r>
          </a:p>
          <a:p>
            <a:pPr marL="342900" indent="-342900">
              <a:buFont typeface="Arial" charset="0"/>
              <a:buChar char="•"/>
            </a:pPr>
            <a:r>
              <a:rPr lang="en-US" sz="2400" dirty="0" smtClean="0"/>
              <a:t>Irritable bowel </a:t>
            </a:r>
            <a:r>
              <a:rPr lang="en-US" sz="2400" dirty="0"/>
              <a:t>d</a:t>
            </a:r>
            <a:r>
              <a:rPr lang="en-US" sz="2400" dirty="0" smtClean="0"/>
              <a:t>isease</a:t>
            </a:r>
          </a:p>
          <a:p>
            <a:pPr marL="342900" indent="-342900">
              <a:buFont typeface="Arial" charset="0"/>
              <a:buChar char="•"/>
            </a:pPr>
            <a:r>
              <a:rPr lang="en-US" sz="2400" dirty="0" smtClean="0"/>
              <a:t>Obesity</a:t>
            </a:r>
          </a:p>
          <a:p>
            <a:pPr marL="342900" indent="-342900">
              <a:buFont typeface="Arial" charset="0"/>
              <a:buChar char="•"/>
            </a:pPr>
            <a:r>
              <a:rPr lang="en-US" sz="2400" dirty="0" smtClean="0"/>
              <a:t>Anxiety</a:t>
            </a:r>
          </a:p>
          <a:p>
            <a:pPr marL="342900" indent="-342900">
              <a:buFont typeface="Arial" charset="0"/>
              <a:buChar char="•"/>
            </a:pPr>
            <a:r>
              <a:rPr lang="en-US" sz="2400" dirty="0" smtClean="0"/>
              <a:t>Colon cancer</a:t>
            </a:r>
          </a:p>
          <a:p>
            <a:pPr marL="342900" indent="-342900">
              <a:buFont typeface="Arial" charset="0"/>
              <a:buChar char="•"/>
            </a:pPr>
            <a:r>
              <a:rPr lang="en-US" sz="2400" dirty="0" smtClean="0"/>
              <a:t>Infectious diseases</a:t>
            </a:r>
          </a:p>
          <a:p>
            <a:pPr marL="342900" indent="-342900">
              <a:buFont typeface="Arial" charset="0"/>
              <a:buChar char="•"/>
            </a:pPr>
            <a:endParaRPr lang="en-US" sz="2400" dirty="0"/>
          </a:p>
        </p:txBody>
      </p:sp>
      <p:sp>
        <p:nvSpPr>
          <p:cNvPr id="7" name="Rectangle 6"/>
          <p:cNvSpPr/>
          <p:nvPr/>
        </p:nvSpPr>
        <p:spPr>
          <a:xfrm>
            <a:off x="1782555" y="5293360"/>
            <a:ext cx="6966527" cy="1077218"/>
          </a:xfrm>
          <a:prstGeom prst="rect">
            <a:avLst/>
          </a:prstGeom>
        </p:spPr>
        <p:txBody>
          <a:bodyPr wrap="square">
            <a:spAutoFit/>
          </a:bodyPr>
          <a:lstStyle/>
          <a:p>
            <a:r>
              <a:rPr lang="en-US" sz="3200" b="1" dirty="0" smtClean="0"/>
              <a:t>Why are gut microbes so frequently associated with disease?</a:t>
            </a:r>
            <a:endParaRPr lang="en-US" sz="3200" b="1"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1691640"/>
            <a:ext cx="4620768" cy="3989832"/>
          </a:xfrm>
          <a:prstGeom prst="rect">
            <a:avLst/>
          </a:prstGeom>
        </p:spPr>
      </p:pic>
      <p:graphicFrame>
        <p:nvGraphicFramePr>
          <p:cNvPr id="17"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38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305" y="3387367"/>
            <a:ext cx="3366352" cy="2524764"/>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071" t="26352" r="23643"/>
          <a:stretch/>
        </p:blipFill>
        <p:spPr>
          <a:xfrm>
            <a:off x="3494936" y="3725838"/>
            <a:ext cx="2540727" cy="2442430"/>
          </a:xfrm>
          <a:prstGeom prst="rect">
            <a:avLst/>
          </a:prstGeom>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852" y="133328"/>
            <a:ext cx="4508448" cy="305586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2001" y="3500332"/>
            <a:ext cx="2160451" cy="288060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3189" y="133328"/>
            <a:ext cx="3990703" cy="2993027"/>
          </a:xfrm>
          <a:prstGeom prst="rect">
            <a:avLst/>
          </a:prstGeom>
        </p:spPr>
      </p:pic>
      <p:pic>
        <p:nvPicPr>
          <p:cNvPr id="11" name="Picture 10"/>
          <p:cNvPicPr>
            <a:picLocks noChangeAspect="1"/>
          </p:cNvPicPr>
          <p:nvPr/>
        </p:nvPicPr>
        <p:blipFill rotWithShape="1">
          <a:blip r:embed="rId8"/>
          <a:srcRect l="9330" r="14806"/>
          <a:stretch/>
        </p:blipFill>
        <p:spPr>
          <a:xfrm>
            <a:off x="5188977" y="4948719"/>
            <a:ext cx="1871497" cy="1646606"/>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4035934" y="2168657"/>
            <a:ext cx="1676620" cy="1257465"/>
          </a:xfrm>
          <a:prstGeom prst="rect">
            <a:avLst/>
          </a:prstGeom>
        </p:spPr>
      </p:pic>
    </p:spTree>
    <p:extLst>
      <p:ext uri="{BB962C8B-B14F-4D97-AF65-F5344CB8AC3E}">
        <p14:creationId xmlns:p14="http://schemas.microsoft.com/office/powerpoint/2010/main" val="7524095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113" y="731518"/>
            <a:ext cx="2636929" cy="2636929"/>
          </a:xfrm>
        </p:spPr>
      </p:pic>
      <p:pic>
        <p:nvPicPr>
          <p:cNvPr id="8" name="Picture 7"/>
          <p:cNvPicPr>
            <a:picLocks noChangeAspect="1"/>
          </p:cNvPicPr>
          <p:nvPr/>
        </p:nvPicPr>
        <p:blipFill>
          <a:blip r:embed="rId4"/>
          <a:stretch>
            <a:fillRect/>
          </a:stretch>
        </p:blipFill>
        <p:spPr>
          <a:xfrm>
            <a:off x="159807" y="3772943"/>
            <a:ext cx="3200264" cy="2400198"/>
          </a:xfrm>
          <a:prstGeom prst="rect">
            <a:avLst/>
          </a:prstGeom>
        </p:spPr>
      </p:pic>
      <p:pic>
        <p:nvPicPr>
          <p:cNvPr id="9" name="Picture 8"/>
          <p:cNvPicPr>
            <a:picLocks noChangeAspect="1"/>
          </p:cNvPicPr>
          <p:nvPr/>
        </p:nvPicPr>
        <p:blipFill>
          <a:blip r:embed="rId5"/>
          <a:stretch>
            <a:fillRect/>
          </a:stretch>
        </p:blipFill>
        <p:spPr>
          <a:xfrm>
            <a:off x="5497172" y="656599"/>
            <a:ext cx="3130845" cy="234813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7937" y="2527098"/>
            <a:ext cx="2751014" cy="2063260"/>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0157" t="13348" r="28345" b="13800"/>
          <a:stretch/>
        </p:blipFill>
        <p:spPr>
          <a:xfrm>
            <a:off x="2971800" y="34117"/>
            <a:ext cx="2735320" cy="2902129"/>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1008" y="2555381"/>
            <a:ext cx="2168176" cy="1626132"/>
          </a:xfrm>
          <a:prstGeom prst="rect">
            <a:avLst/>
          </a:prstGeom>
        </p:spPr>
      </p:pic>
      <p:pic>
        <p:nvPicPr>
          <p:cNvPr id="7" name="Picture 6"/>
          <p:cNvPicPr>
            <a:picLocks noChangeAspect="1"/>
          </p:cNvPicPr>
          <p:nvPr/>
        </p:nvPicPr>
        <p:blipFill>
          <a:blip r:embed="rId9"/>
          <a:stretch>
            <a:fillRect/>
          </a:stretch>
        </p:blipFill>
        <p:spPr>
          <a:xfrm>
            <a:off x="3077067" y="4684651"/>
            <a:ext cx="2524785" cy="1682692"/>
          </a:xfrm>
          <a:prstGeom prst="rect">
            <a:avLst/>
          </a:prstGeom>
        </p:spPr>
      </p:pic>
      <p:pic>
        <p:nvPicPr>
          <p:cNvPr id="15" name="Picture 14"/>
          <p:cNvPicPr>
            <a:picLocks noChangeAspect="1"/>
          </p:cNvPicPr>
          <p:nvPr/>
        </p:nvPicPr>
        <p:blipFill rotWithShape="1">
          <a:blip r:embed="rId10"/>
          <a:srcRect b="29651"/>
          <a:stretch/>
        </p:blipFill>
        <p:spPr>
          <a:xfrm>
            <a:off x="5497172" y="4590358"/>
            <a:ext cx="3631474" cy="1916033"/>
          </a:xfrm>
          <a:prstGeom prst="rect">
            <a:avLst/>
          </a:prstGeom>
        </p:spPr>
      </p:pic>
    </p:spTree>
    <p:extLst>
      <p:ext uri="{BB962C8B-B14F-4D97-AF65-F5344CB8AC3E}">
        <p14:creationId xmlns:p14="http://schemas.microsoft.com/office/powerpoint/2010/main" val="7064113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2063" y="809897"/>
            <a:ext cx="6868705" cy="5151529"/>
          </a:xfrm>
        </p:spPr>
      </p:pic>
    </p:spTree>
    <p:extLst>
      <p:ext uri="{BB962C8B-B14F-4D97-AF65-F5344CB8AC3E}">
        <p14:creationId xmlns:p14="http://schemas.microsoft.com/office/powerpoint/2010/main" val="1363038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Questions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647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Classifying species with a single gene</a:t>
            </a:r>
            <a:endParaRPr lang="en-US" sz="4000" dirty="0"/>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9" name="TextBox 18"/>
          <p:cNvSpPr txBox="1"/>
          <p:nvPr/>
        </p:nvSpPr>
        <p:spPr>
          <a:xfrm>
            <a:off x="359395" y="5017100"/>
            <a:ext cx="8374409" cy="1200329"/>
          </a:xfrm>
          <a:prstGeom prst="rect">
            <a:avLst/>
          </a:prstGeom>
          <a:noFill/>
        </p:spPr>
        <p:txBody>
          <a:bodyPr wrap="square" rtlCol="0">
            <a:spAutoFit/>
          </a:bodyPr>
          <a:lstStyle/>
          <a:p>
            <a:pPr marL="342900" indent="-342900">
              <a:buFont typeface="Arial" charset="0"/>
              <a:buChar char="•"/>
            </a:pPr>
            <a:r>
              <a:rPr lang="en-US" sz="2400" dirty="0" smtClean="0"/>
              <a:t>Can tell different species apart using similarity of sequences.</a:t>
            </a:r>
          </a:p>
          <a:p>
            <a:pPr marL="342900" indent="-342900">
              <a:buFont typeface="Arial" charset="0"/>
              <a:buChar char="•"/>
            </a:pPr>
            <a:r>
              <a:rPr lang="en-US" sz="2400" dirty="0" smtClean="0"/>
              <a:t>Can quantify the amount of each species based on amount of DNA with each sequence.</a:t>
            </a:r>
            <a:endParaRPr lang="en-US" sz="240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858" y="1441299"/>
            <a:ext cx="6553200" cy="3346167"/>
          </a:xfrm>
          <a:prstGeom prst="rect">
            <a:avLst/>
          </a:prstGeom>
        </p:spPr>
      </p:pic>
      <p:sp>
        <p:nvSpPr>
          <p:cNvPr id="22" name="TextBox 21"/>
          <p:cNvSpPr txBox="1"/>
          <p:nvPr/>
        </p:nvSpPr>
        <p:spPr>
          <a:xfrm>
            <a:off x="133916" y="2144835"/>
            <a:ext cx="2746906" cy="830997"/>
          </a:xfrm>
          <a:prstGeom prst="rect">
            <a:avLst/>
          </a:prstGeom>
          <a:noFill/>
        </p:spPr>
        <p:txBody>
          <a:bodyPr wrap="none" rtlCol="0">
            <a:spAutoFit/>
          </a:bodyPr>
          <a:lstStyle/>
          <a:p>
            <a:pPr algn="ctr"/>
            <a:r>
              <a:rPr lang="en-US" sz="2400" dirty="0" smtClean="0"/>
              <a:t>Conserved gene</a:t>
            </a:r>
          </a:p>
          <a:p>
            <a:pPr algn="ctr"/>
            <a:r>
              <a:rPr lang="en-US" sz="2400" dirty="0" smtClean="0"/>
              <a:t>(e.g. 16S </a:t>
            </a:r>
            <a:r>
              <a:rPr lang="en-US" sz="2400" dirty="0" err="1" smtClean="0"/>
              <a:t>rRNA</a:t>
            </a:r>
            <a:r>
              <a:rPr lang="en-US" sz="2400" dirty="0" smtClean="0"/>
              <a:t> gene)</a:t>
            </a:r>
            <a:endParaRPr lang="en-US" sz="2400" dirty="0"/>
          </a:p>
        </p:txBody>
      </p:sp>
      <p:sp>
        <p:nvSpPr>
          <p:cNvPr id="23" name="Left Brace 22"/>
          <p:cNvSpPr/>
          <p:nvPr/>
        </p:nvSpPr>
        <p:spPr>
          <a:xfrm>
            <a:off x="2729340" y="2175164"/>
            <a:ext cx="512618" cy="7632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2045858" y="3532909"/>
            <a:ext cx="6553200" cy="387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045858" y="3956506"/>
            <a:ext cx="6553200" cy="861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34774"/>
          <a:stretch/>
        </p:blipFill>
        <p:spPr>
          <a:xfrm>
            <a:off x="-49228" y="359604"/>
            <a:ext cx="9385734" cy="6089253"/>
          </a:xfrm>
          <a:prstGeom prst="rect">
            <a:avLst/>
          </a:prstGeom>
        </p:spPr>
      </p:pic>
      <p:sp>
        <p:nvSpPr>
          <p:cNvPr id="3" name="TextBox 2"/>
          <p:cNvSpPr txBox="1"/>
          <p:nvPr/>
        </p:nvSpPr>
        <p:spPr>
          <a:xfrm>
            <a:off x="7441604" y="644885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4" name="Content Placeholder 3"/>
          <p:cNvGraphicFramePr>
            <a:graphicFrameLocks noGrp="1"/>
          </p:cNvGraphicFramePr>
          <p:nvPr>
            <p:ph idx="1"/>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009795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01" y="365126"/>
            <a:ext cx="6824001" cy="6011811"/>
          </a:xfrm>
        </p:spPr>
      </p:pic>
      <p:sp>
        <p:nvSpPr>
          <p:cNvPr id="5" name="TextBox 4"/>
          <p:cNvSpPr txBox="1"/>
          <p:nvPr/>
        </p:nvSpPr>
        <p:spPr>
          <a:xfrm>
            <a:off x="7325603" y="637693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471503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3228" y="190501"/>
            <a:ext cx="6497874" cy="6215063"/>
          </a:xfrm>
        </p:spPr>
      </p:pic>
      <p:sp>
        <p:nvSpPr>
          <p:cNvPr id="5" name="TextBox 4"/>
          <p:cNvSpPr txBox="1"/>
          <p:nvPr/>
        </p:nvSpPr>
        <p:spPr>
          <a:xfrm>
            <a:off x="7351003" y="6405563"/>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279158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species abundance confound interpretation of metabolomics data</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 y="2481514"/>
            <a:ext cx="9035429" cy="2186475"/>
          </a:xfrm>
          <a:prstGeom prst="rect">
            <a:avLst/>
          </a:prstGeom>
        </p:spPr>
      </p:pic>
      <p:sp>
        <p:nvSpPr>
          <p:cNvPr id="17" name="Rectangle 16"/>
          <p:cNvSpPr/>
          <p:nvPr/>
        </p:nvSpPr>
        <p:spPr>
          <a:xfrm>
            <a:off x="2985247" y="2944906"/>
            <a:ext cx="625289" cy="181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8" name="Rectangle 17"/>
          <p:cNvSpPr/>
          <p:nvPr/>
        </p:nvSpPr>
        <p:spPr>
          <a:xfrm>
            <a:off x="7022726" y="3087627"/>
            <a:ext cx="442291" cy="167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383944" y="4142258"/>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5583890" y="2385588"/>
            <a:ext cx="3511696" cy="2282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580322" y="2343581"/>
            <a:ext cx="7515264" cy="60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0159" y="4868312"/>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69278" y="4873204"/>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3991" y="4881097"/>
            <a:ext cx="2523843" cy="707886"/>
          </a:xfrm>
          <a:prstGeom prst="rect">
            <a:avLst/>
          </a:prstGeom>
          <a:noFill/>
        </p:spPr>
        <p:txBody>
          <a:bodyPr wrap="square" rtlCol="0">
            <a:spAutoFit/>
          </a:bodyPr>
          <a:lstStyle/>
          <a:p>
            <a:r>
              <a:rPr lang="en-US" sz="2000" dirty="0"/>
              <a:t>Did co-culture lead to cross-feeding?</a:t>
            </a:r>
            <a:endParaRPr lang="en-US" sz="2000" dirty="0"/>
          </a:p>
        </p:txBody>
      </p:sp>
      <p:graphicFrame>
        <p:nvGraphicFramePr>
          <p:cNvPr id="15"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691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p:bldP spid="23"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1966" t="90931" r="27756" b="-68"/>
          <a:stretch/>
        </p:blipFill>
        <p:spPr>
          <a:xfrm>
            <a:off x="5479868" y="1974737"/>
            <a:ext cx="3461658" cy="531713"/>
          </a:xfrm>
          <a:prstGeom prst="rect">
            <a:avLst/>
          </a:prstGeom>
        </p:spPr>
      </p:pic>
      <p:sp>
        <p:nvSpPr>
          <p:cNvPr id="6" name="TextBox 5"/>
          <p:cNvSpPr txBox="1"/>
          <p:nvPr/>
        </p:nvSpPr>
        <p:spPr>
          <a:xfrm>
            <a:off x="5847207" y="2355478"/>
            <a:ext cx="814647" cy="300082"/>
          </a:xfrm>
          <a:prstGeom prst="rect">
            <a:avLst/>
          </a:prstGeom>
          <a:noFill/>
        </p:spPr>
        <p:txBody>
          <a:bodyPr wrap="none" rtlCol="0">
            <a:spAutoFit/>
          </a:bodyPr>
          <a:lstStyle/>
          <a:p>
            <a:r>
              <a:rPr lang="en-US" sz="1350" dirty="0"/>
              <a:t>(</a:t>
            </a:r>
            <a:r>
              <a:rPr lang="en-US" sz="1350" dirty="0">
                <a:solidFill>
                  <a:srgbClr val="5AB4E6"/>
                </a:solidFill>
              </a:rPr>
              <a:t>ASF519</a:t>
            </a:r>
            <a:r>
              <a:rPr lang="en-US" sz="1350" dirty="0"/>
              <a:t>)</a:t>
            </a:r>
            <a:endParaRPr lang="en-US" sz="1350" dirty="0"/>
          </a:p>
        </p:txBody>
      </p:sp>
      <p:sp>
        <p:nvSpPr>
          <p:cNvPr id="14" name="Rectangle 13"/>
          <p:cNvSpPr/>
          <p:nvPr/>
        </p:nvSpPr>
        <p:spPr>
          <a:xfrm>
            <a:off x="8108026" y="2355478"/>
            <a:ext cx="814647" cy="300082"/>
          </a:xfrm>
          <a:prstGeom prst="rect">
            <a:avLst/>
          </a:prstGeom>
        </p:spPr>
        <p:txBody>
          <a:bodyPr wrap="none">
            <a:spAutoFit/>
          </a:bodyPr>
          <a:lstStyle/>
          <a:p>
            <a:r>
              <a:rPr lang="en-US" sz="1350" dirty="0"/>
              <a:t>(</a:t>
            </a:r>
            <a:r>
              <a:rPr lang="en-US" sz="1350" dirty="0">
                <a:solidFill>
                  <a:srgbClr val="E7A125"/>
                </a:solidFill>
              </a:rPr>
              <a:t>ASF356</a:t>
            </a:r>
            <a:r>
              <a:rPr lang="en-US" sz="1350" dirty="0"/>
              <a:t>)</a:t>
            </a:r>
            <a:endParaRPr lang="en-US" sz="1350" dirty="0"/>
          </a:p>
        </p:txBody>
      </p:sp>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893" t="17255" r="893" b="9200"/>
          <a:stretch/>
        </p:blipFill>
        <p:spPr>
          <a:xfrm>
            <a:off x="4165502" y="3322213"/>
            <a:ext cx="4386085" cy="272658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682" y="2034287"/>
            <a:ext cx="1344235" cy="1242547"/>
          </a:xfrm>
          <a:prstGeom prst="rect">
            <a:avLst/>
          </a:prstGeom>
        </p:spPr>
      </p:pic>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555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gut microbes associated with disease?</a:t>
            </a:r>
            <a:endParaRPr lang="en-US" dirty="0"/>
          </a:p>
        </p:txBody>
      </p:sp>
      <p:sp>
        <p:nvSpPr>
          <p:cNvPr id="5" name="TextBox 4"/>
          <p:cNvSpPr txBox="1"/>
          <p:nvPr/>
        </p:nvSpPr>
        <p:spPr>
          <a:xfrm>
            <a:off x="7277100" y="6117828"/>
            <a:ext cx="1813060" cy="369332"/>
          </a:xfrm>
          <a:prstGeom prst="rect">
            <a:avLst/>
          </a:prstGeom>
          <a:noFill/>
        </p:spPr>
        <p:txBody>
          <a:bodyPr wrap="none" rtlCol="0">
            <a:spAutoFit/>
          </a:bodyPr>
          <a:lstStyle/>
          <a:p>
            <a:r>
              <a:rPr lang="en-US" dirty="0">
                <a:solidFill>
                  <a:schemeClr val="bg2">
                    <a:lumMod val="50000"/>
                  </a:schemeClr>
                </a:solidFill>
              </a:rPr>
              <a:t>Image</a:t>
            </a:r>
            <a:r>
              <a:rPr lang="en-US">
                <a:solidFill>
                  <a:schemeClr val="bg2">
                    <a:lumMod val="50000"/>
                  </a:schemeClr>
                </a:solidFill>
              </a:rPr>
              <a:t>: </a:t>
            </a:r>
            <a:r>
              <a:rPr lang="en-US" smtClean="0">
                <a:solidFill>
                  <a:schemeClr val="bg2">
                    <a:lumMod val="50000"/>
                  </a:schemeClr>
                </a:solidFill>
              </a:rPr>
              <a:t>Wikipedia</a:t>
            </a:r>
            <a:endParaRPr lang="en-US" dirty="0">
              <a:solidFill>
                <a:schemeClr val="bg2">
                  <a:lumMod val="50000"/>
                </a:schemeClr>
              </a:solidFill>
            </a:endParaRPr>
          </a:p>
        </p:txBody>
      </p:sp>
      <p:sp>
        <p:nvSpPr>
          <p:cNvPr id="12" name="TextBox 11"/>
          <p:cNvSpPr txBox="1"/>
          <p:nvPr/>
        </p:nvSpPr>
        <p:spPr>
          <a:xfrm>
            <a:off x="4876800" y="1588899"/>
            <a:ext cx="4171588" cy="1200329"/>
          </a:xfrm>
          <a:prstGeom prst="rect">
            <a:avLst/>
          </a:prstGeom>
          <a:solidFill>
            <a:schemeClr val="bg1"/>
          </a:solidFill>
        </p:spPr>
        <p:txBody>
          <a:bodyPr wrap="square" rtlCol="0">
            <a:spAutoFit/>
          </a:bodyPr>
          <a:lstStyle/>
          <a:p>
            <a:r>
              <a:rPr lang="en-US" sz="2400" dirty="0" smtClean="0"/>
              <a:t>Gut: </a:t>
            </a:r>
            <a:r>
              <a:rPr lang="en-US" sz="2400" b="1" dirty="0" smtClean="0"/>
              <a:t>exposed environment </a:t>
            </a:r>
            <a:r>
              <a:rPr lang="en-US" sz="2400" dirty="0" smtClean="0"/>
              <a:t>to extract energy from food, which brings...</a:t>
            </a:r>
            <a:endParaRPr lang="en-US" sz="2400" dirty="0"/>
          </a:p>
        </p:txBody>
      </p:sp>
      <p:sp>
        <p:nvSpPr>
          <p:cNvPr id="13" name="TextBox 12"/>
          <p:cNvSpPr txBox="1"/>
          <p:nvPr/>
        </p:nvSpPr>
        <p:spPr>
          <a:xfrm>
            <a:off x="4876800" y="2955265"/>
            <a:ext cx="4171588" cy="1200329"/>
          </a:xfrm>
          <a:prstGeom prst="rect">
            <a:avLst/>
          </a:prstGeom>
          <a:solidFill>
            <a:schemeClr val="bg1"/>
          </a:solidFill>
        </p:spPr>
        <p:txBody>
          <a:bodyPr wrap="square" rtlCol="0">
            <a:spAutoFit/>
          </a:bodyPr>
          <a:lstStyle/>
          <a:p>
            <a:r>
              <a:rPr lang="en-US" sz="2400" b="1" dirty="0" smtClean="0"/>
              <a:t>Enemies</a:t>
            </a:r>
            <a:r>
              <a:rPr lang="en-US" sz="2400" dirty="0" smtClean="0"/>
              <a:t>: pathogens causing food poisoning, diarrheal diseases, etc.</a:t>
            </a:r>
            <a:endParaRPr lang="en-US" sz="2400" dirty="0"/>
          </a:p>
        </p:txBody>
      </p:sp>
      <p:sp>
        <p:nvSpPr>
          <p:cNvPr id="14" name="TextBox 13"/>
          <p:cNvSpPr txBox="1"/>
          <p:nvPr/>
        </p:nvSpPr>
        <p:spPr>
          <a:xfrm>
            <a:off x="4876800" y="4998590"/>
            <a:ext cx="4171588" cy="1200329"/>
          </a:xfrm>
          <a:prstGeom prst="rect">
            <a:avLst/>
          </a:prstGeom>
          <a:solidFill>
            <a:schemeClr val="bg1"/>
          </a:solidFill>
        </p:spPr>
        <p:txBody>
          <a:bodyPr wrap="square" rtlCol="0">
            <a:spAutoFit/>
          </a:bodyPr>
          <a:lstStyle/>
          <a:p>
            <a:r>
              <a:rPr lang="en-US" sz="2400" b="1" dirty="0" smtClean="0"/>
              <a:t>Friends</a:t>
            </a:r>
            <a:r>
              <a:rPr lang="en-US" sz="2400" dirty="0" smtClean="0"/>
              <a:t>: help us fight pathogens, digest food, prevent cancer</a:t>
            </a:r>
            <a:endParaRPr lang="en-US" sz="2400" dirty="0"/>
          </a:p>
        </p:txBody>
      </p:sp>
      <p:sp>
        <p:nvSpPr>
          <p:cNvPr id="7" name="Rectangle 6"/>
          <p:cNvSpPr/>
          <p:nvPr/>
        </p:nvSpPr>
        <p:spPr>
          <a:xfrm>
            <a:off x="1473200" y="5765800"/>
            <a:ext cx="812800"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41606" y="5626099"/>
            <a:ext cx="917694" cy="209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48" y="1882139"/>
            <a:ext cx="3937308" cy="4069391"/>
          </a:xfrm>
          <a:prstGeom prst="rect">
            <a:avLst/>
          </a:prstGeom>
        </p:spPr>
      </p:pic>
      <p:sp>
        <p:nvSpPr>
          <p:cNvPr id="18" name="TextBox 17"/>
          <p:cNvSpPr txBox="1"/>
          <p:nvPr/>
        </p:nvSpPr>
        <p:spPr>
          <a:xfrm>
            <a:off x="4876800" y="4341837"/>
            <a:ext cx="4171588" cy="461665"/>
          </a:xfrm>
          <a:prstGeom prst="rect">
            <a:avLst/>
          </a:prstGeom>
          <a:solidFill>
            <a:schemeClr val="bg1"/>
          </a:solidFill>
        </p:spPr>
        <p:txBody>
          <a:bodyPr wrap="square" rtlCol="0">
            <a:spAutoFit/>
          </a:bodyPr>
          <a:lstStyle/>
          <a:p>
            <a:r>
              <a:rPr lang="en-US" sz="2400" b="1" dirty="0" smtClean="0"/>
              <a:t>Bystanders:</a:t>
            </a:r>
            <a:r>
              <a:rPr lang="en-US" sz="2400" dirty="0" smtClean="0"/>
              <a:t> going for a ride</a:t>
            </a:r>
            <a:endParaRPr lang="en-US" sz="2400" dirty="0"/>
          </a:p>
        </p:txBody>
      </p:sp>
      <p:cxnSp>
        <p:nvCxnSpPr>
          <p:cNvPr id="20" name="Straight Arrow Connector 19"/>
          <p:cNvCxnSpPr/>
          <p:nvPr/>
        </p:nvCxnSpPr>
        <p:spPr>
          <a:xfrm>
            <a:off x="4559300" y="3172691"/>
            <a:ext cx="0" cy="242606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529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2" name="TextBox 21"/>
          <p:cNvSpPr txBox="1"/>
          <p:nvPr/>
        </p:nvSpPr>
        <p:spPr>
          <a:xfrm>
            <a:off x="5909222" y="2265960"/>
            <a:ext cx="3168907" cy="2862322"/>
          </a:xfrm>
          <a:prstGeom prst="rect">
            <a:avLst/>
          </a:prstGeom>
          <a:noFill/>
        </p:spPr>
        <p:txBody>
          <a:bodyPr wrap="square" rtlCol="0">
            <a:spAutoFit/>
          </a:bodyPr>
          <a:lstStyle/>
          <a:p>
            <a:pPr marL="214313" indent="-214313">
              <a:buFont typeface="Arial" charset="0"/>
              <a:buChar char="•"/>
            </a:pPr>
            <a:r>
              <a:rPr lang="en-US" dirty="0"/>
              <a:t>ASF356 belongs to the genus </a:t>
            </a:r>
            <a:r>
              <a:rPr lang="en-US" i="1" dirty="0"/>
              <a:t>Clostridium, </a:t>
            </a:r>
            <a:r>
              <a:rPr lang="en-US" dirty="0"/>
              <a:t>which are known to be highly </a:t>
            </a:r>
            <a:r>
              <a:rPr lang="en-US" u="sng" dirty="0"/>
              <a:t>proteolytic</a:t>
            </a:r>
          </a:p>
          <a:p>
            <a:pPr marL="214313" indent="-214313">
              <a:buFont typeface="Arial" charset="0"/>
              <a:buChar char="•"/>
            </a:pPr>
            <a:r>
              <a:rPr lang="en-US" dirty="0"/>
              <a:t>Stickland fermentation: identified in 1934 in </a:t>
            </a:r>
            <a:r>
              <a:rPr lang="en-US" i="1" dirty="0"/>
              <a:t>Clostridium sporogenes</a:t>
            </a:r>
            <a:r>
              <a:rPr lang="en-US" dirty="0"/>
              <a:t> </a:t>
            </a:r>
          </a:p>
          <a:p>
            <a:pPr marL="214313" indent="-214313">
              <a:buFont typeface="Arial" charset="0"/>
              <a:buChar char="•"/>
            </a:pPr>
            <a:r>
              <a:rPr lang="en-US" b="1" dirty="0"/>
              <a:t>Hypothesis: Proline and valine produced by ASF519 are used by ASF356 in Stickland fermentation</a:t>
            </a: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42578" b="54429"/>
          <a:stretch/>
        </p:blipFill>
        <p:spPr>
          <a:xfrm>
            <a:off x="3776264" y="2268194"/>
            <a:ext cx="1768613" cy="2398707"/>
          </a:xfrm>
          <a:prstGeom prst="rect">
            <a:avLst/>
          </a:prstGeom>
        </p:spPr>
      </p:pic>
      <p:sp>
        <p:nvSpPr>
          <p:cNvPr id="26" name="TextBox 25"/>
          <p:cNvSpPr txBox="1"/>
          <p:nvPr/>
        </p:nvSpPr>
        <p:spPr>
          <a:xfrm>
            <a:off x="3927471" y="4583316"/>
            <a:ext cx="2181175" cy="715581"/>
          </a:xfrm>
          <a:prstGeom prst="rect">
            <a:avLst/>
          </a:prstGeom>
          <a:noFill/>
        </p:spPr>
        <p:txBody>
          <a:bodyPr wrap="none" rtlCol="0">
            <a:spAutoFit/>
          </a:bodyPr>
          <a:lstStyle/>
          <a:p>
            <a:r>
              <a:rPr lang="en-US" sz="1350" dirty="0"/>
              <a:t>Proline reduction,</a:t>
            </a:r>
          </a:p>
          <a:p>
            <a:r>
              <a:rPr lang="en-US" sz="1350" dirty="0"/>
              <a:t>paired with oxidation of</a:t>
            </a:r>
          </a:p>
          <a:p>
            <a:r>
              <a:rPr lang="en-US" sz="1350" dirty="0"/>
              <a:t>alanine, isoleucine, or valine</a:t>
            </a:r>
            <a:endParaRPr lang="en-US" sz="1350" dirty="0"/>
          </a:p>
        </p:txBody>
      </p:sp>
    </p:spTree>
    <p:extLst>
      <p:ext uri="{BB962C8B-B14F-4D97-AF65-F5344CB8AC3E}">
        <p14:creationId xmlns:p14="http://schemas.microsoft.com/office/powerpoint/2010/main" val="21410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support for Stickland fermentation of proline by ASF356</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9566"/>
          <a:stretch/>
        </p:blipFill>
        <p:spPr>
          <a:xfrm>
            <a:off x="991213" y="1680650"/>
            <a:ext cx="6362478" cy="3739332"/>
          </a:xfrm>
          <a:prstGeom prst="rect">
            <a:avLst/>
          </a:prstGeom>
        </p:spPr>
      </p:pic>
      <p:sp>
        <p:nvSpPr>
          <p:cNvPr id="9" name="Rectangle 8"/>
          <p:cNvSpPr/>
          <p:nvPr/>
        </p:nvSpPr>
        <p:spPr>
          <a:xfrm>
            <a:off x="628650" y="1570290"/>
            <a:ext cx="869826" cy="610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3656020" y="3575868"/>
            <a:ext cx="4207820" cy="183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p:cNvSpPr txBox="1"/>
          <p:nvPr/>
        </p:nvSpPr>
        <p:spPr>
          <a:xfrm>
            <a:off x="556300" y="5409942"/>
            <a:ext cx="8512085" cy="707886"/>
          </a:xfrm>
          <a:prstGeom prst="rect">
            <a:avLst/>
          </a:prstGeom>
          <a:noFill/>
        </p:spPr>
        <p:txBody>
          <a:bodyPr wrap="square" rtlCol="0">
            <a:spAutoFit/>
          </a:bodyPr>
          <a:lstStyle/>
          <a:p>
            <a:r>
              <a:rPr lang="en-US" sz="2000" dirty="0"/>
              <a:t>Increased </a:t>
            </a:r>
            <a:r>
              <a:rPr lang="en-US" sz="2000" dirty="0" smtClean="0"/>
              <a:t>growth </a:t>
            </a:r>
            <a:r>
              <a:rPr lang="en-US" sz="2000"/>
              <a:t>from </a:t>
            </a:r>
            <a:r>
              <a:rPr lang="en-US" sz="2000" smtClean="0"/>
              <a:t>supplementation </a:t>
            </a:r>
            <a:r>
              <a:rPr lang="en-US" sz="2000" dirty="0"/>
              <a:t>of a </a:t>
            </a:r>
            <a:r>
              <a:rPr lang="en-US" sz="2000" dirty="0"/>
              <a:t>Stickland pair, </a:t>
            </a:r>
            <a:r>
              <a:rPr lang="en-US" sz="2000" b="1" dirty="0"/>
              <a:t>but not individual metabolites</a:t>
            </a:r>
            <a:r>
              <a:rPr lang="en-US" sz="2000" dirty="0"/>
              <a:t>, suggests Stickland fermentation facilitates growth of ASF356</a:t>
            </a:r>
          </a:p>
        </p:txBody>
      </p:sp>
      <p:graphicFrame>
        <p:nvGraphicFramePr>
          <p:cNvPr id="12"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4" name="Rectangle 13"/>
          <p:cNvSpPr/>
          <p:nvPr/>
        </p:nvSpPr>
        <p:spPr>
          <a:xfrm>
            <a:off x="3729446" y="3575868"/>
            <a:ext cx="1476100" cy="183407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6458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96" y="120391"/>
            <a:ext cx="8830492" cy="1325563"/>
          </a:xfrm>
        </p:spPr>
        <p:txBody>
          <a:bodyPr>
            <a:normAutofit/>
          </a:bodyPr>
          <a:lstStyle/>
          <a:p>
            <a:r>
              <a:rPr lang="en-US" sz="3200" dirty="0" smtClean="0"/>
              <a:t>Where are the </a:t>
            </a:r>
            <a:r>
              <a:rPr lang="en-US" sz="3200" dirty="0" err="1" smtClean="0"/>
              <a:t>Stickland</a:t>
            </a:r>
            <a:r>
              <a:rPr lang="en-US" sz="3200" dirty="0"/>
              <a:t> </a:t>
            </a:r>
            <a:r>
              <a:rPr lang="en-US" sz="3200" dirty="0" smtClean="0"/>
              <a:t>fermentation </a:t>
            </a:r>
            <a:r>
              <a:rPr lang="en-US" sz="3200" dirty="0" smtClean="0"/>
              <a:t>products?</a:t>
            </a:r>
            <a:endParaRPr lang="en-US" sz="3200" dirty="0"/>
          </a:p>
        </p:txBody>
      </p:sp>
      <p:sp>
        <p:nvSpPr>
          <p:cNvPr id="5" name="Content Placeholder 4"/>
          <p:cNvSpPr>
            <a:spLocks noGrp="1"/>
          </p:cNvSpPr>
          <p:nvPr>
            <p:ph idx="1"/>
          </p:nvPr>
        </p:nvSpPr>
        <p:spPr/>
        <p:txBody>
          <a:bodyPr/>
          <a:lstStyle/>
          <a:p>
            <a:endParaRPr lang="en-US"/>
          </a:p>
        </p:txBody>
      </p:sp>
      <p:sp>
        <p:nvSpPr>
          <p:cNvPr id="9" name="TextBox 8"/>
          <p:cNvSpPr txBox="1"/>
          <p:nvPr/>
        </p:nvSpPr>
        <p:spPr>
          <a:xfrm>
            <a:off x="313508" y="1408073"/>
            <a:ext cx="3376750" cy="1200329"/>
          </a:xfrm>
          <a:prstGeom prst="rect">
            <a:avLst/>
          </a:prstGeom>
          <a:noFill/>
        </p:spPr>
        <p:txBody>
          <a:bodyPr wrap="square" rtlCol="0">
            <a:spAutoFit/>
          </a:bodyPr>
          <a:lstStyle/>
          <a:p>
            <a:r>
              <a:rPr lang="en-US" dirty="0"/>
              <a:t>5-aminovalerate, the product of proline reduction, overlaps with other metabolites within the NMR spectra.</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829" t="24120"/>
          <a:stretch/>
        </p:blipFill>
        <p:spPr>
          <a:xfrm>
            <a:off x="3505144" y="1015911"/>
            <a:ext cx="5010205" cy="4506547"/>
          </a:xfrm>
          <a:prstGeom prst="rect">
            <a:avLst/>
          </a:prstGeom>
        </p:spPr>
      </p:pic>
      <p:sp>
        <p:nvSpPr>
          <p:cNvPr id="4" name="TextBox 3"/>
          <p:cNvSpPr txBox="1"/>
          <p:nvPr/>
        </p:nvSpPr>
        <p:spPr>
          <a:xfrm>
            <a:off x="313508" y="2728038"/>
            <a:ext cx="3376750" cy="1200329"/>
          </a:xfrm>
          <a:prstGeom prst="rect">
            <a:avLst/>
          </a:prstGeom>
          <a:noFill/>
        </p:spPr>
        <p:txBody>
          <a:bodyPr wrap="square" rtlCol="0">
            <a:spAutoFit/>
          </a:bodyPr>
          <a:lstStyle/>
          <a:p>
            <a:r>
              <a:rPr lang="en-US" dirty="0"/>
              <a:t>We attempted </a:t>
            </a:r>
            <a:r>
              <a:rPr lang="en-US" dirty="0"/>
              <a:t>identification of 5-aminovalerate in ASF356-ASF519 co-culture using 2D-NMR</a:t>
            </a:r>
          </a:p>
          <a:p>
            <a:endParaRPr lang="en-US" dirty="0"/>
          </a:p>
        </p:txBody>
      </p:sp>
      <p:sp>
        <p:nvSpPr>
          <p:cNvPr id="10" name="TextBox 9"/>
          <p:cNvSpPr txBox="1"/>
          <p:nvPr/>
        </p:nvSpPr>
        <p:spPr>
          <a:xfrm>
            <a:off x="363903" y="3787448"/>
            <a:ext cx="3474971" cy="1200329"/>
          </a:xfrm>
          <a:prstGeom prst="rect">
            <a:avLst/>
          </a:prstGeom>
          <a:noFill/>
        </p:spPr>
        <p:txBody>
          <a:bodyPr wrap="square" rtlCol="0">
            <a:spAutoFit/>
          </a:bodyPr>
          <a:lstStyle/>
          <a:p>
            <a:r>
              <a:rPr lang="en-US" dirty="0"/>
              <a:t>The signal we thought might be 5-aminovalerate was actually gamma-</a:t>
            </a:r>
            <a:r>
              <a:rPr lang="en-US" dirty="0" err="1"/>
              <a:t>aminobutyrate</a:t>
            </a:r>
            <a:r>
              <a:rPr lang="en-US" dirty="0"/>
              <a:t> (AKA the neurotransmitter GABA)</a:t>
            </a:r>
            <a:endParaRPr lang="en-US" dirty="0"/>
          </a:p>
        </p:txBody>
      </p:sp>
      <p:sp>
        <p:nvSpPr>
          <p:cNvPr id="11" name="TextBox 10"/>
          <p:cNvSpPr txBox="1"/>
          <p:nvPr/>
        </p:nvSpPr>
        <p:spPr>
          <a:xfrm>
            <a:off x="313507" y="5601711"/>
            <a:ext cx="7630565" cy="646331"/>
          </a:xfrm>
          <a:prstGeom prst="rect">
            <a:avLst/>
          </a:prstGeom>
          <a:noFill/>
        </p:spPr>
        <p:txBody>
          <a:bodyPr wrap="square" rtlCol="0">
            <a:spAutoFit/>
          </a:bodyPr>
          <a:lstStyle/>
          <a:p>
            <a:r>
              <a:rPr lang="en-US" dirty="0"/>
              <a:t>Alternative hypotheses: 1) 5-aminovalerate is further degraded, or 2) Pro-Ala synergy is not due to </a:t>
            </a:r>
            <a:r>
              <a:rPr lang="en-US" dirty="0" err="1"/>
              <a:t>Stickland</a:t>
            </a:r>
            <a:r>
              <a:rPr lang="en-US" dirty="0"/>
              <a:t> fermentation</a:t>
            </a:r>
            <a:endParaRPr lang="en-US" dirty="0"/>
          </a:p>
        </p:txBody>
      </p:sp>
      <p:sp>
        <p:nvSpPr>
          <p:cNvPr id="13" name="TextBox 12"/>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557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68" t="40750" r="879" b="25578"/>
          <a:stretch/>
        </p:blipFill>
        <p:spPr>
          <a:xfrm>
            <a:off x="191246" y="656647"/>
            <a:ext cx="7600120" cy="238020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86247"/>
          <a:stretch/>
        </p:blipFill>
        <p:spPr>
          <a:xfrm>
            <a:off x="2835606" y="3145900"/>
            <a:ext cx="6492240" cy="99234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65501"/>
          <a:stretch/>
        </p:blipFill>
        <p:spPr>
          <a:xfrm>
            <a:off x="2835606" y="4138244"/>
            <a:ext cx="6492240" cy="2489254"/>
          </a:xfrm>
          <a:prstGeom prst="rect">
            <a:avLst/>
          </a:prstGeom>
        </p:spPr>
      </p:pic>
    </p:spTree>
    <p:extLst>
      <p:ext uri="{BB962C8B-B14F-4D97-AF65-F5344CB8AC3E}">
        <p14:creationId xmlns:p14="http://schemas.microsoft.com/office/powerpoint/2010/main" val="6291915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r="68385"/>
          <a:stretch/>
        </p:blipFill>
        <p:spPr>
          <a:xfrm>
            <a:off x="628650" y="2000886"/>
            <a:ext cx="4074793" cy="3979954"/>
          </a:xfrm>
          <a:prstGeom prst="rect">
            <a:avLst/>
          </a:prstGeom>
        </p:spPr>
      </p:pic>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65217" b="23732"/>
          <a:stretch/>
        </p:blipFill>
        <p:spPr>
          <a:xfrm>
            <a:off x="4762225" y="2390503"/>
            <a:ext cx="3967296" cy="2686222"/>
          </a:xfrm>
          <a:prstGeom prst="rect">
            <a:avLst/>
          </a:prstGeom>
        </p:spPr>
      </p:pic>
      <p:sp>
        <p:nvSpPr>
          <p:cNvPr id="7" name="TextBox 6"/>
          <p:cNvSpPr txBox="1"/>
          <p:nvPr/>
        </p:nvSpPr>
        <p:spPr>
          <a:xfrm>
            <a:off x="5242392" y="6127233"/>
            <a:ext cx="3921202" cy="369332"/>
          </a:xfrm>
          <a:prstGeom prst="rect">
            <a:avLst/>
          </a:prstGeom>
          <a:noFill/>
        </p:spPr>
        <p:txBody>
          <a:bodyPr wrap="none" rtlCol="0">
            <a:spAutoFit/>
          </a:bodyPr>
          <a:lstStyle/>
          <a:p>
            <a:r>
              <a:rPr lang="en-US" dirty="0" err="1" smtClean="0">
                <a:solidFill>
                  <a:schemeClr val="bg2">
                    <a:lumMod val="50000"/>
                  </a:schemeClr>
                </a:solidFill>
              </a:rPr>
              <a:t>Gapfilling</a:t>
            </a:r>
            <a:r>
              <a:rPr lang="en-US" dirty="0" smtClean="0">
                <a:solidFill>
                  <a:schemeClr val="bg2">
                    <a:lumMod val="50000"/>
                  </a:schemeClr>
                </a:solidFill>
              </a:rPr>
              <a:t> data: Plata et al., Nature </a:t>
            </a:r>
            <a:r>
              <a:rPr lang="en-US" dirty="0">
                <a:solidFill>
                  <a:schemeClr val="bg2">
                    <a:lumMod val="50000"/>
                  </a:schemeClr>
                </a:solidFill>
              </a:rPr>
              <a:t>2015</a:t>
            </a:r>
            <a:endParaRPr lang="en-US" dirty="0">
              <a:solidFill>
                <a:schemeClr val="bg2">
                  <a:lumMod val="50000"/>
                </a:schemeClr>
              </a:solidFill>
            </a:endParaRPr>
          </a:p>
        </p:txBody>
      </p:sp>
    </p:spTree>
    <p:extLst>
      <p:ext uri="{BB962C8B-B14F-4D97-AF65-F5344CB8AC3E}">
        <p14:creationId xmlns:p14="http://schemas.microsoft.com/office/powerpoint/2010/main" val="6851893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03" y="365126"/>
            <a:ext cx="7778020" cy="5860378"/>
          </a:xfrm>
          <a:prstGeom prst="rect">
            <a:avLst/>
          </a:prstGeom>
        </p:spPr>
      </p:pic>
    </p:spTree>
    <p:extLst>
      <p:ext uri="{BB962C8B-B14F-4D97-AF65-F5344CB8AC3E}">
        <p14:creationId xmlns:p14="http://schemas.microsoft.com/office/powerpoint/2010/main" val="19102048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0340"/>
            <a:ext cx="7652467" cy="6076769"/>
          </a:xfrm>
          <a:prstGeom prst="rect">
            <a:avLst/>
          </a:prstGeom>
        </p:spPr>
      </p:pic>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4330091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this process make models more accurate?</a:t>
            </a:r>
            <a:endParaRPr lang="en-US" dirty="0"/>
          </a:p>
        </p:txBody>
      </p:sp>
      <p:sp>
        <p:nvSpPr>
          <p:cNvPr id="3" name="Content Placeholder 2"/>
          <p:cNvSpPr>
            <a:spLocks noGrp="1"/>
          </p:cNvSpPr>
          <p:nvPr>
            <p:ph idx="1"/>
          </p:nvPr>
        </p:nvSpPr>
        <p:spPr>
          <a:xfrm>
            <a:off x="313510" y="1825625"/>
            <a:ext cx="3161210" cy="4351338"/>
          </a:xfrm>
        </p:spPr>
        <p:txBody>
          <a:bodyPr/>
          <a:lstStyle/>
          <a:p>
            <a:r>
              <a:rPr lang="en-US" dirty="0" smtClean="0"/>
              <a:t>Compared predictive abilities of each simulation cluster against experimental data</a:t>
            </a:r>
          </a:p>
          <a:p>
            <a:endParaRPr lang="en-US" dirty="0"/>
          </a:p>
          <a:p>
            <a:r>
              <a:rPr lang="en-US" b="1" dirty="0" smtClean="0"/>
              <a:t>Selecting one cluster of models improves performance</a:t>
            </a:r>
            <a:endParaRPr lang="en-US" b="1"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017" t="35229"/>
          <a:stretch/>
        </p:blipFill>
        <p:spPr>
          <a:xfrm>
            <a:off x="3474719" y="1655644"/>
            <a:ext cx="5172892" cy="4676418"/>
          </a:xfrm>
          <a:prstGeom prst="rect">
            <a:avLst/>
          </a:prstGeom>
        </p:spPr>
      </p:pic>
    </p:spTree>
    <p:extLst>
      <p:ext uri="{BB962C8B-B14F-4D97-AF65-F5344CB8AC3E}">
        <p14:creationId xmlns:p14="http://schemas.microsoft.com/office/powerpoint/2010/main" val="6174266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Genome-scale metabolic network reconstructions (GENREs)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500470" y="1630845"/>
            <a:ext cx="8143059" cy="2915719"/>
          </a:xfrm>
          <a:prstGeom prst="rect">
            <a:avLst/>
          </a:prstGeom>
        </p:spPr>
      </p:pic>
      <p:sp>
        <p:nvSpPr>
          <p:cNvPr id="3" name="TextBox 2"/>
          <p:cNvSpPr txBox="1"/>
          <p:nvPr/>
        </p:nvSpPr>
        <p:spPr>
          <a:xfrm>
            <a:off x="679601" y="4546564"/>
            <a:ext cx="8144359" cy="1938992"/>
          </a:xfrm>
          <a:prstGeom prst="rect">
            <a:avLst/>
          </a:prstGeom>
          <a:noFill/>
        </p:spPr>
        <p:txBody>
          <a:bodyPr wrap="square" rtlCol="0">
            <a:spAutoFit/>
          </a:bodyPr>
          <a:lstStyle/>
          <a:p>
            <a:r>
              <a:rPr lang="en-US" sz="2400" dirty="0"/>
              <a:t>GENREs are well suited for studying gut microbes because:</a:t>
            </a:r>
          </a:p>
          <a:p>
            <a:pPr marL="285750" indent="-285750">
              <a:buFont typeface="Arial" charset="0"/>
              <a:buChar char="•"/>
            </a:pPr>
            <a:r>
              <a:rPr lang="en-US" sz="2400" dirty="0"/>
              <a:t>They take environmental context into account</a:t>
            </a:r>
          </a:p>
          <a:p>
            <a:pPr marL="285750" indent="-285750">
              <a:buFont typeface="Arial" charset="0"/>
              <a:buChar char="•"/>
            </a:pPr>
            <a:r>
              <a:rPr lang="en-US" sz="2400" dirty="0"/>
              <a:t>They allow modeling of interactions between species</a:t>
            </a:r>
          </a:p>
          <a:p>
            <a:pPr marL="285750" indent="-285750">
              <a:buFont typeface="Arial" charset="0"/>
              <a:buChar char="•"/>
            </a:pPr>
            <a:r>
              <a:rPr lang="en-US" sz="2400" dirty="0"/>
              <a:t>They can be constructed from sequence data alone (i.e. clinical + </a:t>
            </a:r>
            <a:r>
              <a:rPr lang="en-US" sz="2400" i="1" dirty="0"/>
              <a:t>in vivo </a:t>
            </a:r>
            <a:r>
              <a:rPr lang="en-US" sz="2400" dirty="0"/>
              <a:t>relevance)</a:t>
            </a:r>
            <a:endParaRPr lang="en-US" sz="2400"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9029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53225" y="3405017"/>
            <a:ext cx="7837547" cy="3046988"/>
          </a:xfrm>
          <a:prstGeom prst="rect">
            <a:avLst/>
          </a:prstGeom>
          <a:solidFill>
            <a:schemeClr val="bg1"/>
          </a:solidFill>
        </p:spPr>
        <p:txBody>
          <a:bodyPr wrap="square" rtlCol="0">
            <a:spAutoFit/>
          </a:bodyPr>
          <a:lstStyle/>
          <a:p>
            <a:r>
              <a:rPr lang="en-US" sz="3200" dirty="0" smtClean="0"/>
              <a:t>Mostly food products, unregulated dietary supplements.</a:t>
            </a:r>
          </a:p>
          <a:p>
            <a:endParaRPr lang="en-US" sz="3200" dirty="0" smtClean="0"/>
          </a:p>
          <a:p>
            <a:r>
              <a:rPr lang="en-US" sz="3200" dirty="0" smtClean="0"/>
              <a:t>But, existing probiotics have limited efficacy.</a:t>
            </a:r>
          </a:p>
          <a:p>
            <a:endParaRPr lang="en-US" sz="3200" dirty="0" smtClean="0"/>
          </a:p>
          <a:p>
            <a:r>
              <a:rPr lang="en-US" sz="3200" b="1" dirty="0" smtClean="0"/>
              <a:t>Why aren’t probiotic drugs more successful?</a:t>
            </a:r>
            <a:endParaRPr lang="en-US" sz="3200" b="1" dirty="0"/>
          </a:p>
        </p:txBody>
      </p:sp>
      <p:sp>
        <p:nvSpPr>
          <p:cNvPr id="11" name="TextBox 10"/>
          <p:cNvSpPr txBox="1"/>
          <p:nvPr/>
        </p:nvSpPr>
        <p:spPr>
          <a:xfrm>
            <a:off x="653226" y="372312"/>
            <a:ext cx="7837547" cy="1569660"/>
          </a:xfrm>
          <a:prstGeom prst="rect">
            <a:avLst/>
          </a:prstGeom>
          <a:solidFill>
            <a:schemeClr val="bg1"/>
          </a:solidFill>
        </p:spPr>
        <p:txBody>
          <a:bodyPr wrap="square" rtlCol="0">
            <a:spAutoFit/>
          </a:bodyPr>
          <a:lstStyle/>
          <a:p>
            <a:r>
              <a:rPr lang="en-US" sz="3200" dirty="0" smtClean="0"/>
              <a:t>If the microbiota is associated with disease, can we treat disease by manipulating the microbiota?</a:t>
            </a:r>
            <a:endParaRPr lang="en-US" sz="3200" dirty="0"/>
          </a:p>
        </p:txBody>
      </p:sp>
      <p:sp>
        <p:nvSpPr>
          <p:cNvPr id="4" name="Rectangle 3"/>
          <p:cNvSpPr/>
          <p:nvPr/>
        </p:nvSpPr>
        <p:spPr>
          <a:xfrm>
            <a:off x="653225" y="2381107"/>
            <a:ext cx="7467600" cy="584775"/>
          </a:xfrm>
          <a:prstGeom prst="rect">
            <a:avLst/>
          </a:prstGeom>
        </p:spPr>
        <p:txBody>
          <a:bodyPr wrap="square">
            <a:spAutoFit/>
          </a:bodyPr>
          <a:lstStyle/>
          <a:p>
            <a:r>
              <a:rPr lang="en-US" sz="3200" b="1" dirty="0" smtClean="0"/>
              <a:t>Probiotics: </a:t>
            </a:r>
            <a:r>
              <a:rPr lang="en-US" sz="3200" dirty="0" smtClean="0"/>
              <a:t>Estimated revenue of</a:t>
            </a:r>
            <a:r>
              <a:rPr lang="en-US" sz="3200" b="1" dirty="0" smtClean="0"/>
              <a:t> $</a:t>
            </a:r>
            <a:r>
              <a:rPr lang="en-US" sz="3200" b="1" smtClean="0"/>
              <a:t>49 Billion</a:t>
            </a:r>
            <a:endParaRPr lang="en-US" sz="3200" dirty="0"/>
          </a:p>
        </p:txBody>
      </p:sp>
      <p:graphicFrame>
        <p:nvGraphicFramePr>
          <p:cNvPr id="16"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204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determines microbiome function?</a:t>
            </a:r>
            <a:endParaRPr lang="en-US" dirty="0"/>
          </a:p>
        </p:txBody>
      </p:sp>
      <p:sp>
        <p:nvSpPr>
          <p:cNvPr id="6" name="Content Placeholder 5"/>
          <p:cNvSpPr>
            <a:spLocks noGrp="1"/>
          </p:cNvSpPr>
          <p:nvPr>
            <p:ph idx="1"/>
          </p:nvPr>
        </p:nvSpPr>
        <p:spPr>
          <a:xfrm>
            <a:off x="234950" y="1825625"/>
            <a:ext cx="5899150" cy="4351338"/>
          </a:xfrm>
        </p:spPr>
        <p:txBody>
          <a:bodyPr/>
          <a:lstStyle/>
          <a:p>
            <a:r>
              <a:rPr lang="en-US" dirty="0"/>
              <a:t>Interspecies interactions (host-microbe and microbe-microbe</a:t>
            </a:r>
            <a:r>
              <a:rPr lang="en-US" dirty="0" smtClean="0"/>
              <a:t>)</a:t>
            </a:r>
          </a:p>
          <a:p>
            <a:endParaRPr lang="en-US" dirty="0" smtClean="0"/>
          </a:p>
          <a:p>
            <a:r>
              <a:rPr lang="en-US" dirty="0"/>
              <a:t>Interactions can be inferred by measuring population </a:t>
            </a:r>
            <a:r>
              <a:rPr lang="en-US" dirty="0" smtClean="0"/>
              <a:t>sizes and identifying correlations...</a:t>
            </a:r>
          </a:p>
          <a:p>
            <a:endParaRPr lang="en-US" dirty="0"/>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65" y="1670686"/>
            <a:ext cx="3833051" cy="2875514"/>
          </a:xfrm>
          <a:prstGeom prst="rect">
            <a:avLst/>
          </a:prstGeom>
        </p:spPr>
      </p:pic>
      <p:sp>
        <p:nvSpPr>
          <p:cNvPr id="3" name="Rectangle 2"/>
          <p:cNvSpPr/>
          <p:nvPr/>
        </p:nvSpPr>
        <p:spPr>
          <a:xfrm>
            <a:off x="-1272298" y="3123677"/>
            <a:ext cx="7668616" cy="830997"/>
          </a:xfrm>
          <a:prstGeom prst="rect">
            <a:avLst/>
          </a:prstGeom>
        </p:spPr>
        <p:txBody>
          <a:bodyPr wrap="square">
            <a:spAutoFit/>
          </a:bodyPr>
          <a:lstStyle/>
          <a:p>
            <a:endParaRPr lang="en-US" sz="2400" b="1" dirty="0"/>
          </a:p>
          <a:p>
            <a:endParaRPr lang="en-US" sz="2400" dirty="0"/>
          </a:p>
        </p:txBody>
      </p:sp>
      <p:sp>
        <p:nvSpPr>
          <p:cNvPr id="4" name="Rectangle 3"/>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mechanisms governing these interactions.</a:t>
            </a:r>
            <a:endParaRPr lang="en-US" sz="2800" dirty="0"/>
          </a:p>
        </p:txBody>
      </p:sp>
      <p:graphicFrame>
        <p:nvGraphicFramePr>
          <p:cNvPr id="10"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25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functions performed by gut microbes are vast and largely unknown</a:t>
            </a:r>
            <a:endParaRPr lang="en-US" dirty="0"/>
          </a:p>
        </p:txBody>
      </p:sp>
      <p:sp>
        <p:nvSpPr>
          <p:cNvPr id="13" name="TextBox 12"/>
          <p:cNvSpPr txBox="1"/>
          <p:nvPr/>
        </p:nvSpPr>
        <p:spPr>
          <a:xfrm>
            <a:off x="5094960" y="6161425"/>
            <a:ext cx="4099840" cy="300082"/>
          </a:xfrm>
          <a:prstGeom prst="rect">
            <a:avLst/>
          </a:prstGeom>
          <a:noFill/>
        </p:spPr>
        <p:txBody>
          <a:bodyPr wrap="none" rtlCol="0">
            <a:spAutoFit/>
          </a:bodyPr>
          <a:lstStyle/>
          <a:p>
            <a:r>
              <a:rPr lang="en-US" sz="1350" dirty="0">
                <a:solidFill>
                  <a:schemeClr val="bg2">
                    <a:lumMod val="50000"/>
                  </a:schemeClr>
                </a:solidFill>
              </a:rPr>
              <a:t>Qin et al., Nature 2010 &amp; Lloyd-Price et al., Nature 2017</a:t>
            </a:r>
            <a:endParaRPr lang="en-US" sz="1350" dirty="0">
              <a:solidFill>
                <a:schemeClr val="bg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659" y="1546114"/>
            <a:ext cx="3929601" cy="3354666"/>
          </a:xfrm>
          <a:prstGeom prst="rect">
            <a:avLst/>
          </a:prstGeom>
        </p:spPr>
      </p:pic>
      <p:sp>
        <p:nvSpPr>
          <p:cNvPr id="12" name="Content Placeholder 5"/>
          <p:cNvSpPr>
            <a:spLocks noGrp="1"/>
          </p:cNvSpPr>
          <p:nvPr>
            <p:ph idx="1"/>
          </p:nvPr>
        </p:nvSpPr>
        <p:spPr>
          <a:xfrm>
            <a:off x="312280" y="2433047"/>
            <a:ext cx="4984750" cy="2210799"/>
          </a:xfrm>
        </p:spPr>
        <p:txBody>
          <a:bodyPr>
            <a:normAutofit/>
          </a:bodyPr>
          <a:lstStyle/>
          <a:p>
            <a:r>
              <a:rPr lang="en-US" dirty="0" smtClean="0"/>
              <a:t>&gt;10 million unique genes</a:t>
            </a:r>
          </a:p>
          <a:p>
            <a:endParaRPr lang="en-US" dirty="0"/>
          </a:p>
          <a:p>
            <a:r>
              <a:rPr lang="en-US" b="1" dirty="0" smtClean="0"/>
              <a:t>Only </a:t>
            </a:r>
            <a:r>
              <a:rPr lang="en-US" b="1" dirty="0"/>
              <a:t>~20-40% </a:t>
            </a:r>
            <a:r>
              <a:rPr lang="en-US" b="1" dirty="0" smtClean="0"/>
              <a:t>with known function</a:t>
            </a:r>
            <a:endParaRPr lang="en-US" b="1" dirty="0"/>
          </a:p>
        </p:txBody>
      </p:sp>
      <p:sp>
        <p:nvSpPr>
          <p:cNvPr id="16" name="Rectangle 15"/>
          <p:cNvSpPr/>
          <p:nvPr/>
        </p:nvSpPr>
        <p:spPr>
          <a:xfrm>
            <a:off x="336372" y="5108447"/>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a:t>
            </a:r>
            <a:r>
              <a:rPr lang="en-US" sz="2800" b="1" dirty="0" smtClean="0"/>
              <a:t>functions carried out by individual gut microbes</a:t>
            </a:r>
            <a:endParaRPr lang="en-US" sz="2800" dirty="0"/>
          </a:p>
        </p:txBody>
      </p:sp>
      <p:graphicFrame>
        <p:nvGraphicFramePr>
          <p:cNvPr id="20"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5793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Knowledge gaps preventing treatment of microbiome-associated diseases: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308324"/>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smtClean="0"/>
              <a:t>We </a:t>
            </a:r>
            <a:r>
              <a:rPr lang="en-US" sz="2400" dirty="0"/>
              <a:t>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14"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711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32468</TotalTime>
  <Words>9073</Words>
  <Application>Microsoft Macintosh PowerPoint</Application>
  <PresentationFormat>On-screen Show (4:3)</PresentationFormat>
  <Paragraphs>745</Paragraphs>
  <Slides>58</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Calibri Light</vt:lpstr>
      <vt:lpstr>Arial</vt:lpstr>
      <vt:lpstr>Office Theme</vt:lpstr>
      <vt:lpstr>Metabolic interactions and capabilities within microbial communities</vt:lpstr>
      <vt:lpstr>Microbes cause diseases ...</vt:lpstr>
      <vt:lpstr>Exponential growth of microbiome research</vt:lpstr>
      <vt:lpstr>Inexpensive DNA sequencing enabled microbiome profiling</vt:lpstr>
      <vt:lpstr>Why are gut microbes associated with disease?</vt:lpstr>
      <vt:lpstr>PowerPoint Presentation</vt:lpstr>
      <vt:lpstr>What determines microbiome function?</vt:lpstr>
      <vt:lpstr>The functions performed by gut microbes are vast and largely unknown</vt:lpstr>
      <vt:lpstr>Knowledge gaps preventing treatment of microbiome-associated diseases:</vt:lpstr>
      <vt:lpstr>Characterizing metabolic interactions between members of a defined microbiota</vt:lpstr>
      <vt:lpstr>Growth interactions within the ASF</vt:lpstr>
      <vt:lpstr>Metabolic profiling of mono- and co-culture supernatant</vt:lpstr>
      <vt:lpstr>Species abundance changes confound interpretation of metabolomics data</vt:lpstr>
      <vt:lpstr>Accounting for species abundance and expected metabolite yield with ConYE</vt:lpstr>
      <vt:lpstr>PowerPoint Presentation</vt:lpstr>
      <vt:lpstr>Resource utilization in co-cultures with positive growth interactions</vt:lpstr>
      <vt:lpstr>Evidence for cross-feeding from ConYE</vt:lpstr>
      <vt:lpstr>Experimental support for an inferred cross-feeding interaction</vt:lpstr>
      <vt:lpstr>Aim 1 Conclusions</vt:lpstr>
      <vt:lpstr>Knowledge gaps preventing treatment of microbiome-associated diseases:</vt:lpstr>
      <vt:lpstr>The problem: lack of functional characterization for gut microbes</vt:lpstr>
      <vt:lpstr>Systems biology: a framework for representing and modeling biology</vt:lpstr>
      <vt:lpstr>Why would we use these models for poorly-characterized gut microbes?</vt:lpstr>
      <vt:lpstr>Constructing hypotheses improves decision-making</vt:lpstr>
      <vt:lpstr>Multiple explanations for the structure of a metabolic network</vt:lpstr>
      <vt:lpstr>Multiple explanations in metabolic modeling: Ensemble modeling</vt:lpstr>
      <vt:lpstr>Variation in essential genes across an ensemble</vt:lpstr>
      <vt:lpstr>Combining ensembles and machine learning to guide model curation</vt:lpstr>
      <vt:lpstr>PowerPoint Presentation</vt:lpstr>
      <vt:lpstr>PowerPoint Presentation</vt:lpstr>
      <vt:lpstr>Putting it all together: a guidance system for functional characterization</vt:lpstr>
      <vt:lpstr>Making ensemble analysis possible</vt:lpstr>
      <vt:lpstr>Medusa documentation</vt:lpstr>
      <vt:lpstr>PowerPoint Presentation</vt:lpstr>
      <vt:lpstr>Conclusions</vt:lpstr>
      <vt:lpstr>Publications resulting from this work</vt:lpstr>
      <vt:lpstr>Collaborative publications</vt:lpstr>
      <vt:lpstr>Acknowledgements</vt:lpstr>
      <vt:lpstr>PowerPoint Presentation</vt:lpstr>
      <vt:lpstr>PowerPoint Presentation</vt:lpstr>
      <vt:lpstr>PowerPoint Presentation</vt:lpstr>
      <vt:lpstr>PowerPoint Presentation</vt:lpstr>
      <vt:lpstr>Questions</vt:lpstr>
      <vt:lpstr>Classifying species with a single gene</vt:lpstr>
      <vt:lpstr>PowerPoint Presentation</vt:lpstr>
      <vt:lpstr>PowerPoint Presentation</vt:lpstr>
      <vt:lpstr>PowerPoint Presentation</vt:lpstr>
      <vt:lpstr>Changes in species abundance confound interpretation of metabolomics data</vt:lpstr>
      <vt:lpstr>Putative cross-fed metabolites that improved growth of ASF356 co-cultured with ASF519</vt:lpstr>
      <vt:lpstr>Putative cross-fed metabolites that improved growth of ASF356 co-cultured with ASF519</vt:lpstr>
      <vt:lpstr>Experimental support for Stickland fermentation of proline by ASF356</vt:lpstr>
      <vt:lpstr>Where are the Stickland fermentation products?</vt:lpstr>
      <vt:lpstr>PowerPoint Presentation</vt:lpstr>
      <vt:lpstr>PowerPoint Presentation</vt:lpstr>
      <vt:lpstr>PowerPoint Presentation</vt:lpstr>
      <vt:lpstr>PowerPoint Presentation</vt:lpstr>
      <vt:lpstr>Does this process make models more accurate?</vt:lpstr>
      <vt:lpstr>Genome-scale metabolic network reconstructions (GENREs)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Medlock</dc:creator>
  <cp:lastModifiedBy>Greg Medlock</cp:lastModifiedBy>
  <cp:revision>285</cp:revision>
  <cp:lastPrinted>2018-04-10T15:26:14Z</cp:lastPrinted>
  <dcterms:created xsi:type="dcterms:W3CDTF">2018-04-02T11:35:53Z</dcterms:created>
  <dcterms:modified xsi:type="dcterms:W3CDTF">2019-01-13T23:48:21Z</dcterms:modified>
</cp:coreProperties>
</file>